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3"/>
  </p:notesMasterIdLst>
  <p:handoutMasterIdLst>
    <p:handoutMasterId r:id="rId114"/>
  </p:handoutMasterIdLst>
  <p:sldIdLst>
    <p:sldId id="256" r:id="rId2"/>
    <p:sldId id="257" r:id="rId3"/>
    <p:sldId id="386" r:id="rId4"/>
    <p:sldId id="258" r:id="rId5"/>
    <p:sldId id="259" r:id="rId6"/>
    <p:sldId id="261" r:id="rId7"/>
    <p:sldId id="262" r:id="rId8"/>
    <p:sldId id="260" r:id="rId9"/>
    <p:sldId id="263" r:id="rId10"/>
    <p:sldId id="265" r:id="rId11"/>
    <p:sldId id="384" r:id="rId12"/>
    <p:sldId id="385" r:id="rId13"/>
    <p:sldId id="383" r:id="rId14"/>
    <p:sldId id="264" r:id="rId15"/>
    <p:sldId id="387" r:id="rId16"/>
    <p:sldId id="266" r:id="rId17"/>
    <p:sldId id="268" r:id="rId18"/>
    <p:sldId id="388" r:id="rId19"/>
    <p:sldId id="274" r:id="rId20"/>
    <p:sldId id="275" r:id="rId21"/>
    <p:sldId id="276" r:id="rId22"/>
    <p:sldId id="277" r:id="rId23"/>
    <p:sldId id="389" r:id="rId24"/>
    <p:sldId id="279" r:id="rId25"/>
    <p:sldId id="280" r:id="rId26"/>
    <p:sldId id="282" r:id="rId27"/>
    <p:sldId id="390" r:id="rId28"/>
    <p:sldId id="284" r:id="rId29"/>
    <p:sldId id="391" r:id="rId30"/>
    <p:sldId id="287" r:id="rId31"/>
    <p:sldId id="392" r:id="rId32"/>
    <p:sldId id="285" r:id="rId33"/>
    <p:sldId id="286" r:id="rId34"/>
    <p:sldId id="381" r:id="rId35"/>
    <p:sldId id="382" r:id="rId36"/>
    <p:sldId id="299" r:id="rId37"/>
    <p:sldId id="288" r:id="rId38"/>
    <p:sldId id="291" r:id="rId39"/>
    <p:sldId id="289" r:id="rId40"/>
    <p:sldId id="292" r:id="rId41"/>
    <p:sldId id="293" r:id="rId42"/>
    <p:sldId id="290" r:id="rId43"/>
    <p:sldId id="294" r:id="rId44"/>
    <p:sldId id="295" r:id="rId45"/>
    <p:sldId id="296" r:id="rId46"/>
    <p:sldId id="297" r:id="rId47"/>
    <p:sldId id="298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4" r:id="rId61"/>
    <p:sldId id="312" r:id="rId62"/>
    <p:sldId id="313" r:id="rId63"/>
    <p:sldId id="315" r:id="rId64"/>
    <p:sldId id="316" r:id="rId65"/>
    <p:sldId id="317" r:id="rId66"/>
    <p:sldId id="319" r:id="rId67"/>
    <p:sldId id="320" r:id="rId68"/>
    <p:sldId id="318" r:id="rId69"/>
    <p:sldId id="321" r:id="rId70"/>
    <p:sldId id="322" r:id="rId71"/>
    <p:sldId id="380" r:id="rId72"/>
    <p:sldId id="323" r:id="rId73"/>
    <p:sldId id="334" r:id="rId74"/>
    <p:sldId id="333" r:id="rId75"/>
    <p:sldId id="324" r:id="rId76"/>
    <p:sldId id="328" r:id="rId77"/>
    <p:sldId id="329" r:id="rId78"/>
    <p:sldId id="330" r:id="rId79"/>
    <p:sldId id="331" r:id="rId80"/>
    <p:sldId id="332" r:id="rId81"/>
    <p:sldId id="327" r:id="rId82"/>
    <p:sldId id="379" r:id="rId83"/>
    <p:sldId id="336" r:id="rId84"/>
    <p:sldId id="340" r:id="rId85"/>
    <p:sldId id="341" r:id="rId86"/>
    <p:sldId id="343" r:id="rId87"/>
    <p:sldId id="344" r:id="rId88"/>
    <p:sldId id="345" r:id="rId89"/>
    <p:sldId id="346" r:id="rId90"/>
    <p:sldId id="348" r:id="rId91"/>
    <p:sldId id="349" r:id="rId92"/>
    <p:sldId id="350" r:id="rId93"/>
    <p:sldId id="351" r:id="rId94"/>
    <p:sldId id="352" r:id="rId95"/>
    <p:sldId id="354" r:id="rId96"/>
    <p:sldId id="335" r:id="rId97"/>
    <p:sldId id="356" r:id="rId98"/>
    <p:sldId id="355" r:id="rId99"/>
    <p:sldId id="358" r:id="rId100"/>
    <p:sldId id="359" r:id="rId101"/>
    <p:sldId id="362" r:id="rId102"/>
    <p:sldId id="364" r:id="rId103"/>
    <p:sldId id="366" r:id="rId104"/>
    <p:sldId id="367" r:id="rId105"/>
    <p:sldId id="368" r:id="rId106"/>
    <p:sldId id="369" r:id="rId107"/>
    <p:sldId id="373" r:id="rId108"/>
    <p:sldId id="376" r:id="rId109"/>
    <p:sldId id="374" r:id="rId110"/>
    <p:sldId id="377" r:id="rId111"/>
    <p:sldId id="378" r:id="rId112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4400" kern="1200">
        <a:solidFill>
          <a:srgbClr val="2C3A50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6pPr>
    <a:lvl7pPr marL="27432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7pPr>
    <a:lvl8pPr marL="32004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8pPr>
    <a:lvl9pPr marL="3657600" algn="l" defTabSz="914400" rtl="0" eaLnBrk="1" latinLnBrk="1" hangingPunct="1">
      <a:defRPr sz="4400" kern="1200">
        <a:solidFill>
          <a:srgbClr val="2C3A50"/>
        </a:solidFill>
        <a:latin typeface="Times New Roman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385" userDrawn="1">
          <p15:clr>
            <a:srgbClr val="A4A3A4"/>
          </p15:clr>
        </p15:guide>
        <p15:guide id="3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817"/>
  </p:normalViewPr>
  <p:slideViewPr>
    <p:cSldViewPr>
      <p:cViewPr varScale="1">
        <p:scale>
          <a:sx n="110" d="100"/>
          <a:sy n="110" d="100"/>
        </p:scale>
        <p:origin x="1524" y="108"/>
      </p:cViewPr>
      <p:guideLst>
        <p:guide orient="horz" pos="2160"/>
        <p:guide orient="horz" pos="3385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5D052F6-FF49-4BD2-AB83-8EF8747A91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3387D70-A258-4EAE-B2CC-31CF85C9BB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3B4DF-6A10-4376-BBF6-14B4572800C0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A180F6-CAB1-4AFB-84C2-275DE45CB2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C7D39F-819B-473F-89A2-06E281E23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A3252-65DC-45AC-A63E-FF1037E872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4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58DF959-B5F5-48EB-99CA-AA0393C221AC}" type="datetime1">
              <a:rPr lang="ko-KR" altLang="en-US"/>
              <a:pPr>
                <a:defRPr/>
              </a:pPr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 dirty="0"/>
              <a:t>마스터 텍스트 스타일을 편집합니다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C06DEDA-4E91-4130-86EE-EFBCFEBE313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ED3D31D5-E5B4-4D41-94F9-5DA657F83A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598488"/>
            <a:ext cx="8001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A3AEFF-32ED-4A28-B5AA-A9714AEB096F}"/>
              </a:ext>
            </a:extLst>
          </p:cNvPr>
          <p:cNvSpPr/>
          <p:nvPr userDrawn="1"/>
        </p:nvSpPr>
        <p:spPr>
          <a:xfrm rot="2700000">
            <a:off x="1818482" y="3479006"/>
            <a:ext cx="179388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825EE7-A938-4692-B4FA-7CB6C7C0A140}"/>
              </a:ext>
            </a:extLst>
          </p:cNvPr>
          <p:cNvSpPr/>
          <p:nvPr userDrawn="1"/>
        </p:nvSpPr>
        <p:spPr>
          <a:xfrm rot="2700000">
            <a:off x="2073275" y="3479800"/>
            <a:ext cx="179388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59A7C4-FB95-4D5F-8E79-C55F4F154369}"/>
              </a:ext>
            </a:extLst>
          </p:cNvPr>
          <p:cNvSpPr/>
          <p:nvPr userDrawn="1"/>
        </p:nvSpPr>
        <p:spPr>
          <a:xfrm rot="2700000">
            <a:off x="1573213" y="3479800"/>
            <a:ext cx="179388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04CB7A-D3FD-4481-ACCA-94D4199CE8E3}"/>
              </a:ext>
            </a:extLst>
          </p:cNvPr>
          <p:cNvSpPr/>
          <p:nvPr userDrawn="1"/>
        </p:nvSpPr>
        <p:spPr>
          <a:xfrm rot="2700000">
            <a:off x="2318544" y="3479006"/>
            <a:ext cx="179388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1D925B-FE8B-4D31-812A-8D102A5A821B}"/>
              </a:ext>
            </a:extLst>
          </p:cNvPr>
          <p:cNvSpPr/>
          <p:nvPr userDrawn="1"/>
        </p:nvSpPr>
        <p:spPr>
          <a:xfrm rot="2700000">
            <a:off x="573088" y="3479800"/>
            <a:ext cx="179388" cy="179387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5C250B-E78E-4BB9-A62D-E9D8CBFFEF9D}"/>
              </a:ext>
            </a:extLst>
          </p:cNvPr>
          <p:cNvSpPr/>
          <p:nvPr userDrawn="1"/>
        </p:nvSpPr>
        <p:spPr>
          <a:xfrm rot="2700000">
            <a:off x="818357" y="3479006"/>
            <a:ext cx="179388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0D91D9-1B69-46DE-9C1E-823CA2DF3E52}"/>
              </a:ext>
            </a:extLst>
          </p:cNvPr>
          <p:cNvSpPr/>
          <p:nvPr userDrawn="1"/>
        </p:nvSpPr>
        <p:spPr>
          <a:xfrm rot="2700000">
            <a:off x="318294" y="3479006"/>
            <a:ext cx="179388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2ABCAE-9B27-4C01-9D68-D80847F03A17}"/>
              </a:ext>
            </a:extLst>
          </p:cNvPr>
          <p:cNvSpPr/>
          <p:nvPr userDrawn="1"/>
        </p:nvSpPr>
        <p:spPr>
          <a:xfrm rot="2700000">
            <a:off x="73025" y="3479800"/>
            <a:ext cx="179388" cy="179388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0656C-0EFE-4918-9F1B-D53C883861A1}"/>
              </a:ext>
            </a:extLst>
          </p:cNvPr>
          <p:cNvSpPr/>
          <p:nvPr userDrawn="1"/>
        </p:nvSpPr>
        <p:spPr>
          <a:xfrm rot="2700000">
            <a:off x="1073150" y="3479800"/>
            <a:ext cx="179388" cy="179388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8DEEC3-A672-4E3D-B3B2-FF28707906B5}"/>
              </a:ext>
            </a:extLst>
          </p:cNvPr>
          <p:cNvSpPr/>
          <p:nvPr userDrawn="1"/>
        </p:nvSpPr>
        <p:spPr>
          <a:xfrm rot="2700000">
            <a:off x="1318419" y="3479006"/>
            <a:ext cx="179388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E40AAC-D68D-4A39-9F37-805A1BCCA198}"/>
              </a:ext>
            </a:extLst>
          </p:cNvPr>
          <p:cNvSpPr/>
          <p:nvPr userDrawn="1"/>
        </p:nvSpPr>
        <p:spPr>
          <a:xfrm rot="2700000">
            <a:off x="4068763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B792DB-EE43-4784-8522-D02E775A6A59}"/>
              </a:ext>
            </a:extLst>
          </p:cNvPr>
          <p:cNvSpPr/>
          <p:nvPr userDrawn="1"/>
        </p:nvSpPr>
        <p:spPr>
          <a:xfrm rot="2700000">
            <a:off x="3068638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7C6302-0895-4A8A-9C04-77BDA6AD91BE}"/>
              </a:ext>
            </a:extLst>
          </p:cNvPr>
          <p:cNvSpPr/>
          <p:nvPr userDrawn="1"/>
        </p:nvSpPr>
        <p:spPr>
          <a:xfrm rot="2700000">
            <a:off x="3313906" y="3466307"/>
            <a:ext cx="180975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63E7A2-34DC-4054-8FA9-6D89CCE40F8A}"/>
              </a:ext>
            </a:extLst>
          </p:cNvPr>
          <p:cNvSpPr/>
          <p:nvPr userDrawn="1"/>
        </p:nvSpPr>
        <p:spPr>
          <a:xfrm rot="2700000">
            <a:off x="2813844" y="3466307"/>
            <a:ext cx="180975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1FE202-AA5E-4411-810C-AF2BAFBBE2CE}"/>
              </a:ext>
            </a:extLst>
          </p:cNvPr>
          <p:cNvSpPr/>
          <p:nvPr userDrawn="1"/>
        </p:nvSpPr>
        <p:spPr>
          <a:xfrm rot="2700000">
            <a:off x="2568575" y="3465513"/>
            <a:ext cx="180975" cy="180975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B34A1F-42E5-4810-9251-4D54DC2186D3}"/>
              </a:ext>
            </a:extLst>
          </p:cNvPr>
          <p:cNvSpPr/>
          <p:nvPr userDrawn="1"/>
        </p:nvSpPr>
        <p:spPr>
          <a:xfrm rot="2700000">
            <a:off x="3568700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9B1382-9958-46E7-914B-B8F3E1A0189B}"/>
              </a:ext>
            </a:extLst>
          </p:cNvPr>
          <p:cNvSpPr/>
          <p:nvPr userDrawn="1"/>
        </p:nvSpPr>
        <p:spPr>
          <a:xfrm rot="2700000">
            <a:off x="3813969" y="3466307"/>
            <a:ext cx="180975" cy="179387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C0C22C-0216-4F2C-B967-B594BD387773}"/>
              </a:ext>
            </a:extLst>
          </p:cNvPr>
          <p:cNvSpPr/>
          <p:nvPr userDrawn="1"/>
        </p:nvSpPr>
        <p:spPr>
          <a:xfrm rot="2700000">
            <a:off x="6069013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209B06-B6F5-4FAC-A2F2-CC78E5521B76}"/>
              </a:ext>
            </a:extLst>
          </p:cNvPr>
          <p:cNvSpPr/>
          <p:nvPr userDrawn="1"/>
        </p:nvSpPr>
        <p:spPr>
          <a:xfrm rot="2700000">
            <a:off x="6323013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40FD9A-A8A9-4A10-96B0-FBE30F267DB9}"/>
              </a:ext>
            </a:extLst>
          </p:cNvPr>
          <p:cNvSpPr/>
          <p:nvPr userDrawn="1"/>
        </p:nvSpPr>
        <p:spPr>
          <a:xfrm rot="2700000">
            <a:off x="5822950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32AAE78-31C3-496D-9F41-634125ABE52F}"/>
              </a:ext>
            </a:extLst>
          </p:cNvPr>
          <p:cNvSpPr/>
          <p:nvPr userDrawn="1"/>
        </p:nvSpPr>
        <p:spPr>
          <a:xfrm rot="2700000">
            <a:off x="6569075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5A7EC1-7F93-4918-B9E2-91CB6FE1039E}"/>
              </a:ext>
            </a:extLst>
          </p:cNvPr>
          <p:cNvSpPr/>
          <p:nvPr userDrawn="1"/>
        </p:nvSpPr>
        <p:spPr>
          <a:xfrm rot="2700000">
            <a:off x="4822825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A9B674-88A1-4F3E-9CF4-AC2637548FC5}"/>
              </a:ext>
            </a:extLst>
          </p:cNvPr>
          <p:cNvSpPr/>
          <p:nvPr userDrawn="1"/>
        </p:nvSpPr>
        <p:spPr>
          <a:xfrm rot="2700000">
            <a:off x="5068888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E2389F-5CC9-42A5-97EE-C69EA30BC595}"/>
              </a:ext>
            </a:extLst>
          </p:cNvPr>
          <p:cNvSpPr/>
          <p:nvPr userDrawn="1"/>
        </p:nvSpPr>
        <p:spPr>
          <a:xfrm rot="2700000">
            <a:off x="4568825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E24AD6-628D-475E-A9EC-13EF8223F2E1}"/>
              </a:ext>
            </a:extLst>
          </p:cNvPr>
          <p:cNvSpPr/>
          <p:nvPr userDrawn="1"/>
        </p:nvSpPr>
        <p:spPr>
          <a:xfrm rot="2700000">
            <a:off x="4322763" y="3465513"/>
            <a:ext cx="180975" cy="180975"/>
          </a:xfrm>
          <a:prstGeom prst="rect">
            <a:avLst/>
          </a:prstGeom>
          <a:solidFill>
            <a:srgbClr val="2C3A5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53070C-2301-4737-836C-A2451B4956FB}"/>
              </a:ext>
            </a:extLst>
          </p:cNvPr>
          <p:cNvSpPr/>
          <p:nvPr userDrawn="1"/>
        </p:nvSpPr>
        <p:spPr>
          <a:xfrm rot="2700000">
            <a:off x="5322888" y="3465513"/>
            <a:ext cx="180975" cy="180975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3D762-895E-45A2-9E94-20C2526C829A}"/>
              </a:ext>
            </a:extLst>
          </p:cNvPr>
          <p:cNvSpPr/>
          <p:nvPr userDrawn="1"/>
        </p:nvSpPr>
        <p:spPr>
          <a:xfrm rot="2700000">
            <a:off x="5568950" y="3465513"/>
            <a:ext cx="180975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5B3790-B19E-49E1-BC5A-C3BECDE201C3}"/>
              </a:ext>
            </a:extLst>
          </p:cNvPr>
          <p:cNvSpPr/>
          <p:nvPr userDrawn="1"/>
        </p:nvSpPr>
        <p:spPr>
          <a:xfrm rot="2700000">
            <a:off x="8323263" y="3465513"/>
            <a:ext cx="180975" cy="180975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A80937F-FE1D-4858-B108-210F14F932E8}"/>
              </a:ext>
            </a:extLst>
          </p:cNvPr>
          <p:cNvSpPr/>
          <p:nvPr userDrawn="1"/>
        </p:nvSpPr>
        <p:spPr>
          <a:xfrm rot="2700000">
            <a:off x="8578056" y="3466307"/>
            <a:ext cx="180975" cy="179388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357D1E-4B1B-4319-9E4E-B68B0B5243E7}"/>
              </a:ext>
            </a:extLst>
          </p:cNvPr>
          <p:cNvSpPr/>
          <p:nvPr userDrawn="1"/>
        </p:nvSpPr>
        <p:spPr>
          <a:xfrm rot="2700000">
            <a:off x="8077994" y="3466307"/>
            <a:ext cx="180975" cy="179387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D04CC5-B5E5-41E9-B104-22A42A79F74C}"/>
              </a:ext>
            </a:extLst>
          </p:cNvPr>
          <p:cNvSpPr/>
          <p:nvPr userDrawn="1"/>
        </p:nvSpPr>
        <p:spPr>
          <a:xfrm rot="2700000">
            <a:off x="7077869" y="3466307"/>
            <a:ext cx="180975" cy="179387"/>
          </a:xfrm>
          <a:prstGeom prst="rect">
            <a:avLst/>
          </a:prstGeom>
          <a:solidFill>
            <a:srgbClr val="2C3A5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D9744D0-6271-43E7-AC72-4208D13CFC79}"/>
              </a:ext>
            </a:extLst>
          </p:cNvPr>
          <p:cNvSpPr/>
          <p:nvPr userDrawn="1"/>
        </p:nvSpPr>
        <p:spPr>
          <a:xfrm rot="2700000">
            <a:off x="7323138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FAEFD09-D52C-4D1E-98E7-783B458D3B03}"/>
              </a:ext>
            </a:extLst>
          </p:cNvPr>
          <p:cNvSpPr/>
          <p:nvPr userDrawn="1"/>
        </p:nvSpPr>
        <p:spPr>
          <a:xfrm rot="2700000">
            <a:off x="6823075" y="3465513"/>
            <a:ext cx="180975" cy="180975"/>
          </a:xfrm>
          <a:prstGeom prst="rect">
            <a:avLst/>
          </a:prstGeom>
          <a:solidFill>
            <a:srgbClr val="2C3A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EA71CB-7906-4A98-A993-267590A1D190}"/>
              </a:ext>
            </a:extLst>
          </p:cNvPr>
          <p:cNvSpPr/>
          <p:nvPr userDrawn="1"/>
        </p:nvSpPr>
        <p:spPr>
          <a:xfrm rot="2700000">
            <a:off x="7577931" y="3466307"/>
            <a:ext cx="180975" cy="179388"/>
          </a:xfrm>
          <a:prstGeom prst="rect">
            <a:avLst/>
          </a:prstGeom>
          <a:solidFill>
            <a:srgbClr val="2C3A5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930822-3ED9-4026-A6AD-918E92C42FC5}"/>
              </a:ext>
            </a:extLst>
          </p:cNvPr>
          <p:cNvSpPr/>
          <p:nvPr userDrawn="1"/>
        </p:nvSpPr>
        <p:spPr>
          <a:xfrm rot="2700000">
            <a:off x="7823200" y="3465513"/>
            <a:ext cx="180975" cy="180975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41DC44-ED39-43E7-92DD-A2FF7535F00B}"/>
              </a:ext>
            </a:extLst>
          </p:cNvPr>
          <p:cNvSpPr/>
          <p:nvPr userDrawn="1"/>
        </p:nvSpPr>
        <p:spPr>
          <a:xfrm rot="2700000">
            <a:off x="8855075" y="3465513"/>
            <a:ext cx="180975" cy="180975"/>
          </a:xfrm>
          <a:prstGeom prst="rect">
            <a:avLst/>
          </a:prstGeom>
          <a:solidFill>
            <a:srgbClr val="2C3A5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C684F7-181D-4FDF-9E55-27AB239C39C6}"/>
              </a:ext>
            </a:extLst>
          </p:cNvPr>
          <p:cNvSpPr/>
          <p:nvPr userDrawn="1"/>
        </p:nvSpPr>
        <p:spPr>
          <a:xfrm>
            <a:off x="0" y="0"/>
            <a:ext cx="142875" cy="28575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72E47D9-F8AF-405D-940F-AEBC57E7E59B}"/>
              </a:ext>
            </a:extLst>
          </p:cNvPr>
          <p:cNvSpPr/>
          <p:nvPr userDrawn="1"/>
        </p:nvSpPr>
        <p:spPr>
          <a:xfrm>
            <a:off x="0" y="0"/>
            <a:ext cx="928688" cy="5715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EE54A2D-E531-44C2-8230-E0E5C889D898}"/>
              </a:ext>
            </a:extLst>
          </p:cNvPr>
          <p:cNvSpPr/>
          <p:nvPr userDrawn="1"/>
        </p:nvSpPr>
        <p:spPr>
          <a:xfrm>
            <a:off x="9001125" y="4500563"/>
            <a:ext cx="142875" cy="23574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392585-0704-4FB9-AB10-9D4D046C307D}"/>
              </a:ext>
            </a:extLst>
          </p:cNvPr>
          <p:cNvSpPr/>
          <p:nvPr userDrawn="1"/>
        </p:nvSpPr>
        <p:spPr>
          <a:xfrm>
            <a:off x="8501063" y="6286500"/>
            <a:ext cx="642937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C98B225-0047-4C9A-BED7-A6A46984D3CB}"/>
              </a:ext>
            </a:extLst>
          </p:cNvPr>
          <p:cNvSpPr/>
          <p:nvPr userDrawn="1"/>
        </p:nvSpPr>
        <p:spPr>
          <a:xfrm>
            <a:off x="8474075" y="4429125"/>
            <a:ext cx="500063" cy="1830388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386" name="제목 개체 틀 1"/>
          <p:cNvSpPr>
            <a:spLocks noGrp="1"/>
          </p:cNvSpPr>
          <p:nvPr>
            <p:ph type="ctrTitle"/>
          </p:nvPr>
        </p:nvSpPr>
        <p:spPr>
          <a:xfrm>
            <a:off x="1042988" y="549275"/>
            <a:ext cx="7129462" cy="2374900"/>
          </a:xfrm>
        </p:spPr>
        <p:txBody>
          <a:bodyPr/>
          <a:lstStyle>
            <a:lvl1pPr algn="ctr">
              <a:defRPr sz="4800" smtClean="0"/>
            </a:lvl1pPr>
          </a:lstStyle>
          <a:p>
            <a:pPr lvl="0"/>
            <a:r>
              <a:rPr lang="ko-KR" altLang="en-US" noProof="0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>
            <p:ph type="subTitle" idx="1"/>
          </p:nvPr>
        </p:nvSpPr>
        <p:spPr>
          <a:xfrm>
            <a:off x="1371600" y="4124325"/>
            <a:ext cx="6400800" cy="1752600"/>
          </a:xfrm>
        </p:spPr>
        <p:txBody>
          <a:bodyPr anchor="ctr"/>
          <a:lstStyle>
            <a:lvl1pPr marL="0" indent="0" algn="ctr">
              <a:buFont typeface="맑은 고딕" pitchFamily="50" charset="-127"/>
              <a:buNone/>
              <a:defRPr sz="2800" smtClean="0">
                <a:solidFill>
                  <a:schemeClr val="accent1"/>
                </a:solidFill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</a:p>
        </p:txBody>
      </p:sp>
      <p:sp>
        <p:nvSpPr>
          <p:cNvPr id="47" name="Rectangle 56">
            <a:extLst>
              <a:ext uri="{FF2B5EF4-FFF2-40B4-BE49-F238E27FC236}">
                <a16:creationId xmlns:a16="http://schemas.microsoft.com/office/drawing/2014/main" id="{7614A024-AEB0-4007-A12D-345AB2E536EC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985125" y="38100"/>
            <a:ext cx="1116013" cy="3492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E3135154-F1F3-45F9-AEC6-7E957F0A46D7}" type="datetime1">
              <a:rPr lang="ko-KR" altLang="en-US"/>
              <a:pPr>
                <a:defRPr/>
              </a:pPr>
              <a:t>2019-11-28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1041A7-781D-4764-AD5F-4A163756C3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33" y="6093296"/>
            <a:ext cx="1966234" cy="5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0270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45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기본페이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790575" y="61913"/>
            <a:ext cx="8194675" cy="7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53975" y="908050"/>
            <a:ext cx="9045575" cy="554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 userDrawn="1"/>
        </p:nvPicPr>
        <p:blipFill rotWithShape="1">
          <a:blip r:embed="rId4"/>
          <a:srcRect/>
          <a:stretch>
            <a:fillRect/>
          </a:stretch>
        </p:blipFill>
        <p:spPr>
          <a:xfrm>
            <a:off x="53975" y="0"/>
            <a:ext cx="700088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 userDrawn="1"/>
        </p:nvSpPr>
        <p:spPr>
          <a:xfrm>
            <a:off x="785813" y="785813"/>
            <a:ext cx="8358187" cy="71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/>
              <a:ea typeface="굴림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5572125" y="6480175"/>
            <a:ext cx="3571875" cy="385763"/>
          </a:xfrm>
          <a:prstGeom prst="rect">
            <a:avLst/>
          </a:prstGeom>
          <a:solidFill>
            <a:srgbClr val="788FB4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>
              <a:solidFill>
                <a:srgbClr val="FFFFFF"/>
              </a:solidFill>
              <a:latin typeface="Times New Roman"/>
              <a:ea typeface="굴림"/>
              <a:cs typeface="+mn-cs"/>
            </a:endParaRPr>
          </a:p>
        </p:txBody>
      </p:sp>
      <p:sp>
        <p:nvSpPr>
          <p:cNvPr id="1032" name="직사각형 10"/>
          <p:cNvSpPr>
            <a:spLocks noChangeArrowheads="1"/>
          </p:cNvSpPr>
          <p:nvPr userDrawn="1"/>
        </p:nvSpPr>
        <p:spPr>
          <a:xfrm rot="2700000">
            <a:off x="8883650" y="6569075"/>
            <a:ext cx="215900" cy="2159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txBody>
          <a:bodyPr rot="10800000" vert="eaVert"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9pPr>
          </a:lstStyle>
          <a:p>
            <a:pPr algn="ctr" eaLnBrk="1" hangingPunct="1">
              <a:defRPr/>
            </a:pPr>
            <a:endParaRPr lang="ko-KR" altLang="en-US" sz="1800">
              <a:solidFill>
                <a:srgbClr val="FFFFFF"/>
              </a:solidFill>
            </a:endParaRPr>
          </a:p>
        </p:txBody>
      </p:sp>
      <p:sp>
        <p:nvSpPr>
          <p:cNvPr id="1033" name="직사각형 11"/>
          <p:cNvSpPr>
            <a:spLocks noChangeArrowheads="1"/>
          </p:cNvSpPr>
          <p:nvPr userDrawn="1"/>
        </p:nvSpPr>
        <p:spPr>
          <a:xfrm rot="2700000">
            <a:off x="6361113" y="6569075"/>
            <a:ext cx="2159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10800000" vert="eaVert"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9pPr>
          </a:lstStyle>
          <a:p>
            <a:pPr algn="ctr" eaLnBrk="1" hangingPunct="1">
              <a:defRPr/>
            </a:pPr>
            <a:endParaRPr lang="ko-KR" altLang="en-US" sz="18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708068" y="6508750"/>
            <a:ext cx="169745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2C3A50"/>
                </a:solidFill>
                <a:latin typeface="Times New Roman"/>
                <a:ea typeface="굴림"/>
                <a:cs typeface="+mn-cs"/>
              </a:rPr>
              <a:t>lcs5382@naver.com</a:t>
            </a:r>
          </a:p>
        </p:txBody>
      </p:sp>
      <p:sp>
        <p:nvSpPr>
          <p:cNvPr id="1035" name="슬라이드 번호 개체 틀 5"/>
          <p:cNvSpPr/>
          <p:nvPr/>
        </p:nvSpPr>
        <p:spPr>
          <a:xfrm>
            <a:off x="5653088" y="6524625"/>
            <a:ext cx="431800" cy="3111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1pPr>
            <a:lvl2pPr marL="742950" indent="-28575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2pPr>
            <a:lvl3pPr marL="11430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3pPr>
            <a:lvl4pPr marL="16002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4pPr>
            <a:lvl5pPr marL="2057400" indent="-228600" eaLnBrk="0" hangingPunct="0"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3A50"/>
                </a:solidFill>
                <a:latin typeface="Times New Roman"/>
                <a:ea typeface="굴림"/>
              </a:defRPr>
            </a:lvl9pPr>
          </a:lstStyle>
          <a:p>
            <a:pPr algn="r" eaLnBrk="1" hangingPunct="1">
              <a:defRPr/>
            </a:pPr>
            <a:fld id="{13B4177C-4AEA-4917-87E1-B3BCCF180913}" type="slidenum">
              <a:rPr lang="ko-KR" altLang="en-US" sz="1200" b="1"/>
              <a:pPr algn="r" eaLnBrk="1" hangingPunct="1">
                <a:defRPr/>
              </a:pPr>
              <a:t>‹#›</a:t>
            </a:fld>
            <a:endParaRPr lang="en-US" altLang="ko-KR" sz="1200" b="1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44450" y="6452770"/>
            <a:ext cx="1431206" cy="4052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ransition/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rgbClr val="2C3A50"/>
          </a:solidFill>
          <a:latin typeface="Times New Roman"/>
          <a:ea typeface="굴림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400">
          <a:solidFill>
            <a:srgbClr val="2C3A50"/>
          </a:solidFill>
          <a:latin typeface="Times New Roman"/>
          <a:ea typeface="굴림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맑은 고딕"/>
        <a:buChar char="◈"/>
        <a:defRPr sz="2000" kern="1200">
          <a:solidFill>
            <a:srgbClr val="2C3A50"/>
          </a:solidFill>
          <a:latin typeface="Times New Roman"/>
          <a:ea typeface="굴림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Wingdings"/>
        <a:buChar char="v"/>
        <a:defRPr kern="1200">
          <a:solidFill>
            <a:srgbClr val="2C3A50"/>
          </a:solidFill>
          <a:latin typeface="Times New Roman"/>
          <a:ea typeface="굴림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Wingdings"/>
        <a:buChar char="u"/>
        <a:defRPr sz="1600" kern="1200">
          <a:solidFill>
            <a:srgbClr val="2C3A50"/>
          </a:solidFill>
          <a:latin typeface="Times New Roman"/>
          <a:ea typeface="굴림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/>
        <a:buChar char="§"/>
        <a:defRPr sz="1400" kern="1200">
          <a:solidFill>
            <a:srgbClr val="2C3A50"/>
          </a:solidFill>
          <a:latin typeface="Times New Roman"/>
          <a:ea typeface="굴림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SzPct val="90000"/>
        <a:buFont typeface="Times New Roman"/>
        <a:buChar char="+"/>
        <a:defRPr sz="1200" kern="1200">
          <a:solidFill>
            <a:srgbClr val="2C3A50"/>
          </a:solidFill>
          <a:latin typeface="Times New Roman"/>
          <a:ea typeface="굴림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usejournal.com/what-is-software-development-lifecycle-sdlc-523fd09340a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player.org/slide/14091444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ko-KR" sz="4000" dirty="0"/>
              <a:t>Software Engineering(</a:t>
            </a:r>
            <a:r>
              <a:rPr lang="ko-KR" altLang="en-US" sz="4000" dirty="0"/>
              <a:t>실습</a:t>
            </a:r>
            <a:r>
              <a:rPr lang="en-US" altLang="ko-KR" sz="4000" dirty="0"/>
              <a:t>)</a:t>
            </a:r>
            <a:br>
              <a:rPr lang="en-US" altLang="ko-KR" sz="4000" dirty="0"/>
            </a:br>
            <a:r>
              <a:rPr lang="en-US" altLang="ko-KR" sz="2800" dirty="0"/>
              <a:t>(13</a:t>
            </a:r>
            <a:r>
              <a:rPr lang="ko-KR" altLang="en-US" sz="2800" dirty="0"/>
              <a:t>주차 </a:t>
            </a:r>
            <a:r>
              <a:rPr lang="en-US" altLang="ko-KR" sz="2800" dirty="0"/>
              <a:t>– </a:t>
            </a:r>
            <a:r>
              <a:rPr lang="ko-KR" altLang="en-US" sz="2800" dirty="0"/>
              <a:t>실습 총 정리</a:t>
            </a:r>
            <a:r>
              <a:rPr lang="en-US" altLang="ko-KR" sz="2800" dirty="0"/>
              <a:t>)</a:t>
            </a:r>
            <a:endParaRPr lang="en-US" altLang="ko-KR" dirty="0"/>
          </a:p>
        </p:txBody>
      </p:sp>
      <p:sp>
        <p:nvSpPr>
          <p:cNvPr id="3075" name="Rectang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2019. 11. 28. </a:t>
            </a:r>
            <a:r>
              <a:rPr lang="ko-KR" altLang="en-US" dirty="0"/>
              <a:t>목</a:t>
            </a:r>
            <a:endParaRPr lang="en-US" altLang="ko-KR" dirty="0"/>
          </a:p>
          <a:p>
            <a:pPr eaLnBrk="1" hangingPunct="1">
              <a:defRPr/>
            </a:pPr>
            <a:r>
              <a:rPr lang="en-US" altLang="ko-KR" dirty="0"/>
              <a:t>T.A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이천솔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AB109-F164-496B-8742-382292E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</a:t>
            </a:r>
            <a:r>
              <a:rPr lang="en-US" altLang="ko-KR" dirty="0"/>
              <a:t>(Scrum)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F9AA3-896A-48FA-8504-50FF56E1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C2CF9E-CCC8-4833-9615-F996EBF52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416472"/>
            <a:ext cx="850282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8233A6-C035-4751-8F15-C1022E605631}"/>
              </a:ext>
            </a:extLst>
          </p:cNvPr>
          <p:cNvSpPr/>
          <p:nvPr/>
        </p:nvSpPr>
        <p:spPr>
          <a:xfrm>
            <a:off x="467545" y="1524484"/>
            <a:ext cx="2195354" cy="3917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8007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8EFB5-A93D-4646-AC44-0695857D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화이트박스 테스트 원리와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7ED70-767A-4766-BB84-54DDE317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1728862"/>
          </a:xfrm>
        </p:spPr>
        <p:txBody>
          <a:bodyPr/>
          <a:lstStyle/>
          <a:p>
            <a:r>
              <a:rPr lang="ko-KR" altLang="en-US" dirty="0"/>
              <a:t>이상적인 목표 </a:t>
            </a:r>
            <a:r>
              <a:rPr lang="en-US" altLang="ko-KR" dirty="0"/>
              <a:t>: </a:t>
            </a:r>
            <a:r>
              <a:rPr lang="ko-KR" altLang="en-US" dirty="0"/>
              <a:t>프로그램 상의 모든 경로들을 최소한 한 번은 테스트하는 것</a:t>
            </a:r>
            <a:endParaRPr lang="en-US" altLang="ko-KR" dirty="0"/>
          </a:p>
          <a:p>
            <a:endParaRPr lang="en-US" altLang="ko-KR" sz="900" dirty="0"/>
          </a:p>
          <a:p>
            <a:r>
              <a:rPr lang="en-US" altLang="ko-KR" dirty="0"/>
              <a:t>Q &amp; 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1</a:t>
            </a:r>
            <a:r>
              <a:rPr lang="ko-KR" altLang="en-US" dirty="0"/>
              <a:t>번 질문 </a:t>
            </a:r>
            <a:r>
              <a:rPr lang="en-US" altLang="ko-KR" dirty="0"/>
              <a:t>: </a:t>
            </a:r>
            <a:r>
              <a:rPr lang="ko-KR" altLang="en-US" dirty="0"/>
              <a:t>이상적인 화이트박스 테스트를 수행하면 프로그램의 모든 오류들을 다 찾아낼 수 있을까</a:t>
            </a:r>
            <a:r>
              <a:rPr lang="en-US" altLang="ko-KR" dirty="0"/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8FEEFD2-3530-4F06-91C9-58A456F65A99}"/>
              </a:ext>
            </a:extLst>
          </p:cNvPr>
          <p:cNvSpPr txBox="1">
            <a:spLocks/>
          </p:cNvSpPr>
          <p:nvPr/>
        </p:nvSpPr>
        <p:spPr>
          <a:xfrm>
            <a:off x="53975" y="2564935"/>
            <a:ext cx="9045575" cy="20323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rgbClr val="FF0000"/>
                </a:solidFill>
              </a:rPr>
              <a:t>No</a:t>
            </a:r>
          </a:p>
          <a:p>
            <a:pPr marL="457200" indent="-457200">
              <a:buAutoNum type="arabicPeriod"/>
            </a:pPr>
            <a:r>
              <a:rPr lang="ko-KR" altLang="en-US" dirty="0"/>
              <a:t>모든 프로그램을 한 번씩 실행시키는 작업은 현실적으로 불가능 </a:t>
            </a:r>
            <a:r>
              <a:rPr lang="en-US" altLang="ko-KR" dirty="0"/>
              <a:t>:  </a:t>
            </a:r>
            <a:r>
              <a:rPr lang="ko-KR" altLang="en-US" dirty="0"/>
              <a:t>경로들이 엄청나게 많이 존재할 수 있기 때문에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따라서 화이트박스 테스트는 어떤 프로그램 경로들을 테스트 해볼지를 선정하는 기준</a:t>
            </a:r>
            <a:r>
              <a:rPr lang="en-US" altLang="ko-KR" dirty="0"/>
              <a:t>(</a:t>
            </a:r>
            <a:r>
              <a:rPr lang="ko-KR" altLang="en-US" dirty="0"/>
              <a:t>특정 기준을 만족하는 경로들만 테스트</a:t>
            </a:r>
            <a:r>
              <a:rPr lang="en-US" altLang="ko-KR" dirty="0"/>
              <a:t>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297564-36C1-4A12-A6E2-98B9ABB50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9" r="16256"/>
          <a:stretch/>
        </p:blipFill>
        <p:spPr bwMode="auto">
          <a:xfrm>
            <a:off x="3473878" y="4486314"/>
            <a:ext cx="2196244" cy="23097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3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8EFB5-A93D-4646-AC44-0695857D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화이트박스 테스트 원리와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7ED70-767A-4766-BB84-54DDE317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1728862"/>
          </a:xfrm>
        </p:spPr>
        <p:txBody>
          <a:bodyPr/>
          <a:lstStyle/>
          <a:p>
            <a:r>
              <a:rPr lang="en-US" altLang="ko-KR" dirty="0"/>
              <a:t>Q &amp; 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2</a:t>
            </a:r>
            <a:r>
              <a:rPr lang="ko-KR" altLang="en-US" dirty="0"/>
              <a:t>번 질문 </a:t>
            </a:r>
            <a:r>
              <a:rPr lang="en-US" altLang="ko-KR" dirty="0"/>
              <a:t>: </a:t>
            </a:r>
            <a:r>
              <a:rPr lang="ko-KR" altLang="en-US" dirty="0"/>
              <a:t>모든</a:t>
            </a:r>
            <a:r>
              <a:rPr lang="en-US" altLang="ko-KR" dirty="0"/>
              <a:t> </a:t>
            </a:r>
            <a:r>
              <a:rPr lang="ko-KR" altLang="en-US" dirty="0"/>
              <a:t>프로그램 경로를 실행하여 테스트했다면 모든 오류를 찾아낸다는 점을 보장할 수 있을까</a:t>
            </a:r>
            <a:r>
              <a:rPr lang="en-US" altLang="ko-KR" dirty="0"/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8FEEFD2-3530-4F06-91C9-58A456F65A99}"/>
              </a:ext>
            </a:extLst>
          </p:cNvPr>
          <p:cNvSpPr txBox="1">
            <a:spLocks/>
          </p:cNvSpPr>
          <p:nvPr/>
        </p:nvSpPr>
        <p:spPr>
          <a:xfrm>
            <a:off x="53975" y="1844824"/>
            <a:ext cx="9045575" cy="20323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dirty="0">
                <a:solidFill>
                  <a:srgbClr val="FF0000"/>
                </a:solidFill>
              </a:rPr>
              <a:t>No</a:t>
            </a:r>
          </a:p>
          <a:p>
            <a:pPr marL="457200" indent="-457200">
              <a:buAutoNum type="arabicPeriod"/>
            </a:pPr>
            <a:r>
              <a:rPr lang="ko-KR" altLang="en-US" sz="1800" dirty="0"/>
              <a:t>실제 프로그램의</a:t>
            </a:r>
            <a:r>
              <a:rPr lang="en-US" altLang="ko-KR" sz="1800" dirty="0"/>
              <a:t> </a:t>
            </a:r>
            <a:r>
              <a:rPr lang="ko-KR" altLang="en-US" sz="1800" dirty="0"/>
              <a:t>경로 하나를 실행할 수 있는 입력들은 하나가 아니고 무수히 많기 때문이다</a:t>
            </a:r>
            <a:r>
              <a:rPr lang="en-US" altLang="ko-KR" sz="1800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sz="1800" dirty="0"/>
              <a:t>예를 들어</a:t>
            </a:r>
            <a:r>
              <a:rPr lang="en-US" altLang="ko-KR" sz="1800" dirty="0"/>
              <a:t>, 0</a:t>
            </a:r>
            <a:r>
              <a:rPr lang="ko-KR" altLang="en-US" sz="1800" dirty="0"/>
              <a:t>을 포함하여 양수인 입력에 대해서는 </a:t>
            </a:r>
            <a:r>
              <a:rPr lang="ko-KR" altLang="en-US" sz="1800" dirty="0" err="1"/>
              <a:t>입력값보다</a:t>
            </a:r>
            <a:r>
              <a:rPr lang="ko-KR" altLang="en-US" sz="1800" dirty="0"/>
              <a:t> </a:t>
            </a:r>
            <a:r>
              <a:rPr lang="en-US" altLang="ko-KR" sz="1800" dirty="0"/>
              <a:t>1</a:t>
            </a:r>
            <a:r>
              <a:rPr lang="ko-KR" altLang="en-US" sz="1800" dirty="0"/>
              <a:t>만큼 큰 정수를 출력하고</a:t>
            </a:r>
            <a:r>
              <a:rPr lang="en-US" altLang="ko-KR" sz="1800" dirty="0"/>
              <a:t>, </a:t>
            </a:r>
            <a:r>
              <a:rPr lang="ko-KR" altLang="en-US" sz="1800" dirty="0"/>
              <a:t>음수에 대해서는 </a:t>
            </a:r>
            <a:r>
              <a:rPr lang="en-US" altLang="ko-KR" sz="1800" dirty="0"/>
              <a:t>x</a:t>
            </a:r>
            <a:r>
              <a:rPr lang="ko-KR" altLang="en-US" sz="1800" dirty="0"/>
              <a:t>를 그대로 출력하는 프로그램을 구현하자</a:t>
            </a:r>
            <a:r>
              <a:rPr lang="en-US" altLang="ko-KR" sz="1800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sz="1800" dirty="0"/>
              <a:t>다음코드는 </a:t>
            </a:r>
            <a:r>
              <a:rPr lang="en-US" altLang="ko-KR" sz="1800" dirty="0"/>
              <a:t>x&gt;0</a:t>
            </a:r>
            <a:r>
              <a:rPr lang="ko-KR" altLang="en-US" sz="1800" dirty="0"/>
              <a:t>으로 되어있으므로 오류가 있다</a:t>
            </a:r>
            <a:r>
              <a:rPr lang="en-US" altLang="ko-KR" sz="1800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sz="1800" dirty="0"/>
              <a:t>만약</a:t>
            </a:r>
            <a:r>
              <a:rPr lang="en-US" altLang="ko-KR" sz="1800" dirty="0"/>
              <a:t>, {10, -7}</a:t>
            </a:r>
            <a:r>
              <a:rPr lang="ko-KR" altLang="en-US" sz="1800" dirty="0"/>
              <a:t>이 테스트집합이면 모든 경로를 실행하지만 프로그램의 오류를 찾아낼 수 없다</a:t>
            </a:r>
            <a:r>
              <a:rPr lang="en-US" altLang="ko-KR" sz="1800" dirty="0"/>
              <a:t>.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1C1E0F3-6C4F-4294-B4C4-EB83BDE2EBBF}"/>
              </a:ext>
            </a:extLst>
          </p:cNvPr>
          <p:cNvSpPr txBox="1">
            <a:spLocks/>
          </p:cNvSpPr>
          <p:nvPr/>
        </p:nvSpPr>
        <p:spPr>
          <a:xfrm>
            <a:off x="48910" y="4509121"/>
            <a:ext cx="4055038" cy="2348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HY강B" pitchFamily="18" charset="-127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ü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400" dirty="0"/>
              <a:t>public class Example {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400" dirty="0"/>
              <a:t>   public void example(void) {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400" dirty="0"/>
              <a:t>        int x;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400" dirty="0"/>
              <a:t>1:      Scanner scan = new Scanner(System.in);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400" dirty="0"/>
              <a:t>2:      x = </a:t>
            </a:r>
            <a:r>
              <a:rPr lang="en-US" altLang="ko-KR" sz="1400" dirty="0" err="1"/>
              <a:t>scan.nextInt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3:      if(x&gt;0)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400" dirty="0"/>
              <a:t>4:          x = x+1;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400" dirty="0"/>
              <a:t>5: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(x);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400" dirty="0"/>
              <a:t>    }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1400" dirty="0"/>
              <a:t> }</a:t>
            </a:r>
            <a:endParaRPr lang="ko-KR" altLang="en-US" sz="14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77C6A7-14C6-4A37-8C18-E47DC8C807C8}"/>
              </a:ext>
            </a:extLst>
          </p:cNvPr>
          <p:cNvGrpSpPr/>
          <p:nvPr/>
        </p:nvGrpSpPr>
        <p:grpSpPr>
          <a:xfrm>
            <a:off x="5328084" y="4625752"/>
            <a:ext cx="2985568" cy="2232248"/>
            <a:chOff x="2951820" y="3933056"/>
            <a:chExt cx="2985568" cy="223224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ED5CC4A-F9C5-4476-8C87-2AFDB93FB9B6}"/>
                </a:ext>
              </a:extLst>
            </p:cNvPr>
            <p:cNvSpPr/>
            <p:nvPr/>
          </p:nvSpPr>
          <p:spPr>
            <a:xfrm>
              <a:off x="2951820" y="3933056"/>
              <a:ext cx="2985568" cy="2232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7007AB-359B-4547-B968-80A55E316C63}"/>
                </a:ext>
              </a:extLst>
            </p:cNvPr>
            <p:cNvGrpSpPr/>
            <p:nvPr/>
          </p:nvGrpSpPr>
          <p:grpSpPr>
            <a:xfrm>
              <a:off x="3318567" y="4023799"/>
              <a:ext cx="2506866" cy="2042113"/>
              <a:chOff x="6120172" y="4069855"/>
              <a:chExt cx="2506866" cy="2042113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B60F0EA-F0A1-42F0-AFD0-BFE6A55F6797}"/>
                  </a:ext>
                </a:extLst>
              </p:cNvPr>
              <p:cNvSpPr/>
              <p:nvPr/>
            </p:nvSpPr>
            <p:spPr>
              <a:xfrm>
                <a:off x="6444208" y="4069855"/>
                <a:ext cx="828092" cy="3240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시작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0AD65B7A-5B2B-42A9-A180-5CBF0B4165A3}"/>
                  </a:ext>
                </a:extLst>
              </p:cNvPr>
              <p:cNvSpPr/>
              <p:nvPr/>
            </p:nvSpPr>
            <p:spPr>
              <a:xfrm>
                <a:off x="6120172" y="4563127"/>
                <a:ext cx="1476164" cy="324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tx1"/>
                    </a:solidFill>
                  </a:rPr>
                  <a:t>B1 : 1,2,3</a:t>
                </a:r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366320C-00D9-4DFE-AEC6-CA6FE94F95CE}"/>
                  </a:ext>
                </a:extLst>
              </p:cNvPr>
              <p:cNvSpPr/>
              <p:nvPr/>
            </p:nvSpPr>
            <p:spPr>
              <a:xfrm>
                <a:off x="6120172" y="5290853"/>
                <a:ext cx="1476164" cy="324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tx1"/>
                    </a:solidFill>
                  </a:rPr>
                  <a:t>B3 : 5</a:t>
                </a:r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6485CEF-902D-4582-A0A0-34E82EDEA168}"/>
                  </a:ext>
                </a:extLst>
              </p:cNvPr>
              <p:cNvSpPr/>
              <p:nvPr/>
            </p:nvSpPr>
            <p:spPr>
              <a:xfrm>
                <a:off x="7779116" y="4925032"/>
                <a:ext cx="847922" cy="324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tx1"/>
                    </a:solidFill>
                  </a:rPr>
                  <a:t>B2 : 4</a:t>
                </a:r>
                <a:endParaRPr lang="ko-KR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4709FB9-7DB9-4DF8-8098-F5EB73CE0F68}"/>
                  </a:ext>
                </a:extLst>
              </p:cNvPr>
              <p:cNvSpPr/>
              <p:nvPr/>
            </p:nvSpPr>
            <p:spPr>
              <a:xfrm>
                <a:off x="6444208" y="5787932"/>
                <a:ext cx="828092" cy="3240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종료</a:t>
                </a: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4941FC39-AF57-4CA6-8ABE-CBB984F2CAFE}"/>
                  </a:ext>
                </a:extLst>
              </p:cNvPr>
              <p:cNvCxnSpPr>
                <a:stCxn id="4" idx="4"/>
                <a:endCxn id="8" idx="0"/>
              </p:cNvCxnSpPr>
              <p:nvPr/>
            </p:nvCxnSpPr>
            <p:spPr>
              <a:xfrm>
                <a:off x="6858254" y="4393891"/>
                <a:ext cx="0" cy="1692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48C9F8A4-4BB6-4993-ADC7-CBCFCC0DD9D5}"/>
                  </a:ext>
                </a:extLst>
              </p:cNvPr>
              <p:cNvCxnSpPr>
                <a:cxnSpLocks/>
                <a:stCxn id="8" idx="2"/>
                <a:endCxn id="9" idx="0"/>
              </p:cNvCxnSpPr>
              <p:nvPr/>
            </p:nvCxnSpPr>
            <p:spPr>
              <a:xfrm>
                <a:off x="6858254" y="4887164"/>
                <a:ext cx="0" cy="4036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7EDB3CA4-4C80-4A81-8BCD-26AD767A4628}"/>
                  </a:ext>
                </a:extLst>
              </p:cNvPr>
              <p:cNvCxnSpPr>
                <a:cxnSpLocks/>
                <a:stCxn id="9" idx="2"/>
                <a:endCxn id="11" idx="0"/>
              </p:cNvCxnSpPr>
              <p:nvPr/>
            </p:nvCxnSpPr>
            <p:spPr>
              <a:xfrm>
                <a:off x="6858254" y="5614890"/>
                <a:ext cx="0" cy="1730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F401717D-041A-4B22-A66C-E8081F3969AA}"/>
                  </a:ext>
                </a:extLst>
              </p:cNvPr>
              <p:cNvCxnSpPr>
                <a:stCxn id="8" idx="3"/>
                <a:endCxn id="10" idx="0"/>
              </p:cNvCxnSpPr>
              <p:nvPr/>
            </p:nvCxnSpPr>
            <p:spPr>
              <a:xfrm>
                <a:off x="7596336" y="4725146"/>
                <a:ext cx="606741" cy="199886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연결선: 꺾임 21">
                <a:extLst>
                  <a:ext uri="{FF2B5EF4-FFF2-40B4-BE49-F238E27FC236}">
                    <a16:creationId xmlns:a16="http://schemas.microsoft.com/office/drawing/2014/main" id="{6CC86F37-B261-4C84-A716-F7C2649CC5DA}"/>
                  </a:ext>
                </a:extLst>
              </p:cNvPr>
              <p:cNvCxnSpPr>
                <a:cxnSpLocks/>
                <a:stCxn id="10" idx="2"/>
                <a:endCxn id="9" idx="3"/>
              </p:cNvCxnSpPr>
              <p:nvPr/>
            </p:nvCxnSpPr>
            <p:spPr>
              <a:xfrm rot="5400000">
                <a:off x="7797806" y="5047600"/>
                <a:ext cx="203803" cy="606741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810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8EFB5-A93D-4646-AC44-0695857D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화이트박스 테스트 원리와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77ED70-767A-4766-BB84-54DDE317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1728862"/>
          </a:xfrm>
        </p:spPr>
        <p:txBody>
          <a:bodyPr/>
          <a:lstStyle/>
          <a:p>
            <a:r>
              <a:rPr lang="en-US" altLang="ko-KR" dirty="0"/>
              <a:t>Q &amp; 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3</a:t>
            </a:r>
            <a:r>
              <a:rPr lang="ko-KR" altLang="en-US" dirty="0"/>
              <a:t>번 질문 </a:t>
            </a:r>
            <a:r>
              <a:rPr lang="en-US" altLang="ko-KR" dirty="0"/>
              <a:t>: </a:t>
            </a:r>
            <a:r>
              <a:rPr lang="ko-KR" altLang="en-US" dirty="0"/>
              <a:t>프로그램의 모든 경로들을 실행하고 심지어 각 프로그램 경로를 실행하는 모든 가능한 입력들에 대해서 올바른 결과가 나왔다고 하자</a:t>
            </a:r>
            <a:r>
              <a:rPr lang="en-US" altLang="ko-KR" dirty="0"/>
              <a:t>. </a:t>
            </a:r>
            <a:r>
              <a:rPr lang="ko-KR" altLang="en-US" dirty="0"/>
              <a:t>이런 경우에도 프로그램에 오류가 없다고 말할 수 있을까</a:t>
            </a:r>
            <a:r>
              <a:rPr lang="en-US" altLang="ko-KR" dirty="0"/>
              <a:t>?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8FEEFD2-3530-4F06-91C9-58A456F65A99}"/>
              </a:ext>
            </a:extLst>
          </p:cNvPr>
          <p:cNvSpPr txBox="1">
            <a:spLocks/>
          </p:cNvSpPr>
          <p:nvPr/>
        </p:nvSpPr>
        <p:spPr>
          <a:xfrm>
            <a:off x="53975" y="2412819"/>
            <a:ext cx="9045575" cy="20323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dirty="0">
                <a:solidFill>
                  <a:srgbClr val="FF0000"/>
                </a:solidFill>
              </a:rPr>
              <a:t>No</a:t>
            </a:r>
          </a:p>
          <a:p>
            <a:pPr marL="457200" indent="-457200">
              <a:buAutoNum type="arabicPeriod"/>
            </a:pPr>
            <a:r>
              <a:rPr lang="ko-KR" altLang="en-US" dirty="0"/>
              <a:t>기능누락이 있을 수 있다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명세서에는 언급이 되어있는 기능이 구현되어 있지 않다면</a:t>
            </a:r>
            <a:r>
              <a:rPr lang="en-US" altLang="ko-KR" dirty="0"/>
              <a:t>,                          </a:t>
            </a:r>
            <a:r>
              <a:rPr lang="ko-KR" altLang="en-US" dirty="0"/>
              <a:t>코드 상에는 문제가 발생하지 않더라도 오류가 있는 것이다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기능누락 오류는 블랙박스 테스트에 의해서 발견이 가능하다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12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3DB9D-0849-4F5D-8177-EB3B3DF5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커버리지</a:t>
            </a:r>
            <a:r>
              <a:rPr lang="en-US" altLang="ko-KR" dirty="0"/>
              <a:t>(Block Coverage)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4B4752-3745-4291-9A22-6B38F5652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프로그램을 제어흐름 그래프로 표현하였을 때 모든 기본블록을 최소한 한번은 실행하게 하는 입력 데이터 집합을 테스트 집합으로 선정하는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테스트에 사용한 테스트 집합이 블록 커버리지를 만족하지 않았다면  프로그램 어떤 문장들은 한 번도 실행되지 않고 실제 사용자에게 인도될 수 있다는 위험성이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커버리지 </a:t>
            </a:r>
            <a:r>
              <a:rPr lang="en-US" altLang="ko-KR" dirty="0"/>
              <a:t>= </a:t>
            </a:r>
            <a:r>
              <a:rPr lang="ko-KR" altLang="en-US" dirty="0"/>
              <a:t>실행된 블록의 개수 </a:t>
            </a:r>
            <a:r>
              <a:rPr lang="en-US" altLang="ko-KR" dirty="0"/>
              <a:t>/ </a:t>
            </a:r>
            <a:r>
              <a:rPr lang="ko-KR" altLang="en-US" dirty="0"/>
              <a:t>전체 프로그램의 블록개수 </a:t>
            </a:r>
            <a:r>
              <a:rPr lang="en-US" altLang="ko-KR" dirty="0"/>
              <a:t>* 100(%)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3869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F9273-EB99-4651-817D-B91804E7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(</a:t>
            </a:r>
            <a:r>
              <a:rPr lang="ko-KR" altLang="en-US" dirty="0"/>
              <a:t>블록 커버리지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A556D-7D7B-4AE7-9DDA-3C7FFB6CA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9998D-692C-475E-84CD-D9E16385D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" t="2875" r="10423" b="8419"/>
          <a:stretch/>
        </p:blipFill>
        <p:spPr>
          <a:xfrm>
            <a:off x="58525" y="2204864"/>
            <a:ext cx="4503950" cy="2772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ECC6621-DA2C-4D9E-991D-26E7CC39F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3538" r="11091" b="7997"/>
          <a:stretch/>
        </p:blipFill>
        <p:spPr bwMode="auto">
          <a:xfrm>
            <a:off x="4776922" y="1484445"/>
            <a:ext cx="4213129" cy="421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465E32-BE27-4FE4-BB82-3B81024D50C6}"/>
              </a:ext>
            </a:extLst>
          </p:cNvPr>
          <p:cNvSpPr txBox="1"/>
          <p:nvPr/>
        </p:nvSpPr>
        <p:spPr>
          <a:xfrm>
            <a:off x="1187624" y="5805942"/>
            <a:ext cx="18722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[</a:t>
            </a:r>
            <a:r>
              <a:rPr lang="ko-KR" altLang="en-US" sz="1800" dirty="0"/>
              <a:t>소스코드</a:t>
            </a:r>
            <a:r>
              <a:rPr lang="en-US" altLang="ko-KR" sz="1800" dirty="0"/>
              <a:t>]</a:t>
            </a:r>
            <a:endParaRPr lang="ko-KR" alt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9681D-4DFA-4EB7-9026-A015F9E85659}"/>
              </a:ext>
            </a:extLst>
          </p:cNvPr>
          <p:cNvSpPr txBox="1"/>
          <p:nvPr/>
        </p:nvSpPr>
        <p:spPr>
          <a:xfrm>
            <a:off x="5734973" y="5805942"/>
            <a:ext cx="229702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[</a:t>
            </a:r>
            <a:r>
              <a:rPr lang="ko-KR" altLang="en-US" sz="1800" dirty="0"/>
              <a:t>제어흐름 그래프</a:t>
            </a:r>
            <a:r>
              <a:rPr lang="en-US" altLang="ko-KR" sz="1800" dirty="0"/>
              <a:t>]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127619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A1EC3-16EF-40CF-B236-CC54C240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(</a:t>
            </a:r>
            <a:r>
              <a:rPr lang="ko-KR" altLang="en-US" dirty="0"/>
              <a:t>블록 커버리지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D89C5-773A-4DEA-8C14-75F9DC36E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008" y="908720"/>
            <a:ext cx="4455542" cy="5544468"/>
          </a:xfrm>
        </p:spPr>
        <p:txBody>
          <a:bodyPr anchor="ctr"/>
          <a:lstStyle/>
          <a:p>
            <a:r>
              <a:rPr lang="en-US" altLang="ko-KR" dirty="0"/>
              <a:t>T1=(X:2, Y:3, Z:0)</a:t>
            </a:r>
          </a:p>
          <a:p>
            <a:r>
              <a:rPr lang="en-US" altLang="ko-KR" dirty="0"/>
              <a:t>T2=(X:-5, Y:0, Z:1)</a:t>
            </a:r>
          </a:p>
          <a:p>
            <a:r>
              <a:rPr lang="ko-KR" altLang="en-US" dirty="0"/>
              <a:t>블록 커버리지</a:t>
            </a:r>
            <a:r>
              <a:rPr lang="en-US" altLang="ko-KR" dirty="0"/>
              <a:t>=(4/5)*100=80%</a:t>
            </a:r>
          </a:p>
          <a:p>
            <a:endParaRPr lang="en-US" altLang="ko-KR" dirty="0"/>
          </a:p>
          <a:p>
            <a:r>
              <a:rPr lang="en-US" altLang="ko-KR" dirty="0"/>
              <a:t>100% </a:t>
            </a:r>
            <a:r>
              <a:rPr lang="ko-KR" altLang="en-US" dirty="0"/>
              <a:t>블록 커버리지를 달성하기 위해서는 </a:t>
            </a:r>
            <a:r>
              <a:rPr lang="en-US" altLang="ko-KR" dirty="0"/>
              <a:t>B4 </a:t>
            </a:r>
            <a:r>
              <a:rPr lang="ko-KR" altLang="en-US" dirty="0"/>
              <a:t>블록을 실행하여야 한다</a:t>
            </a:r>
            <a:endParaRPr lang="en-US" altLang="ko-KR" dirty="0"/>
          </a:p>
          <a:p>
            <a:r>
              <a:rPr lang="en-US" altLang="ko-KR" dirty="0"/>
              <a:t>T3=(X:10, Y:5, Z:0) </a:t>
            </a:r>
            <a:r>
              <a:rPr lang="ko-KR" altLang="en-US" dirty="0"/>
              <a:t>추가</a:t>
            </a:r>
          </a:p>
          <a:p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D91857-0F23-44C0-90AB-891BB053CCB0}"/>
              </a:ext>
            </a:extLst>
          </p:cNvPr>
          <p:cNvGrpSpPr/>
          <p:nvPr/>
        </p:nvGrpSpPr>
        <p:grpSpPr>
          <a:xfrm>
            <a:off x="-17674" y="1880754"/>
            <a:ext cx="4750074" cy="3600399"/>
            <a:chOff x="3065308" y="1796548"/>
            <a:chExt cx="5323116" cy="406988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020849D1-BED5-4D7B-9265-73F791B48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5308" y="1796548"/>
              <a:ext cx="4859437" cy="4069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095BD9E-F8B2-4ACC-A64F-07BE24C746B1}"/>
                </a:ext>
              </a:extLst>
            </p:cNvPr>
            <p:cNvCxnSpPr/>
            <p:nvPr/>
          </p:nvCxnSpPr>
          <p:spPr>
            <a:xfrm>
              <a:off x="7740352" y="2348880"/>
              <a:ext cx="0" cy="17281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127A5EA-9D79-4E6E-A659-D68FBF0FEC17}"/>
                </a:ext>
              </a:extLst>
            </p:cNvPr>
            <p:cNvCxnSpPr/>
            <p:nvPr/>
          </p:nvCxnSpPr>
          <p:spPr>
            <a:xfrm>
              <a:off x="5940152" y="2348880"/>
              <a:ext cx="180020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25089CD-6C82-4F46-B3BC-0BF29F6C37E3}"/>
                </a:ext>
              </a:extLst>
            </p:cNvPr>
            <p:cNvCxnSpPr/>
            <p:nvPr/>
          </p:nvCxnSpPr>
          <p:spPr>
            <a:xfrm flipH="1">
              <a:off x="5868144" y="4077072"/>
              <a:ext cx="1872208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3EAEA59-A136-4C28-A7F0-7FF8E80BEB9F}"/>
                </a:ext>
              </a:extLst>
            </p:cNvPr>
            <p:cNvCxnSpPr/>
            <p:nvPr/>
          </p:nvCxnSpPr>
          <p:spPr>
            <a:xfrm>
              <a:off x="5868144" y="4077072"/>
              <a:ext cx="0" cy="115212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3DEE36-7C7D-4E23-A45E-7D4072FD817A}"/>
                </a:ext>
              </a:extLst>
            </p:cNvPr>
            <p:cNvSpPr txBox="1"/>
            <p:nvPr/>
          </p:nvSpPr>
          <p:spPr>
            <a:xfrm>
              <a:off x="6948265" y="1796548"/>
              <a:ext cx="1440159" cy="4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/>
                <a:t>T1 </a:t>
              </a:r>
              <a:r>
                <a:rPr lang="ko-KR" altLang="en-US" sz="1800" dirty="0"/>
                <a:t>경로</a:t>
              </a: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82752C8-D6F0-4D7F-8CD4-61F0DE7D0AEC}"/>
                </a:ext>
              </a:extLst>
            </p:cNvPr>
            <p:cNvCxnSpPr/>
            <p:nvPr/>
          </p:nvCxnSpPr>
          <p:spPr>
            <a:xfrm>
              <a:off x="5364088" y="2908433"/>
              <a:ext cx="0" cy="23207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11C99E-661A-4040-98D9-5E1460F03DCE}"/>
                </a:ext>
              </a:extLst>
            </p:cNvPr>
            <p:cNvSpPr txBox="1"/>
            <p:nvPr/>
          </p:nvSpPr>
          <p:spPr>
            <a:xfrm>
              <a:off x="4054867" y="2931382"/>
              <a:ext cx="1440159" cy="4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/>
                <a:t>T2 </a:t>
              </a:r>
              <a:r>
                <a:rPr lang="ko-KR" altLang="en-US" sz="1800" dirty="0"/>
                <a:t>경로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54452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A1EC3-16EF-40CF-B236-CC54C240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(</a:t>
            </a:r>
            <a:r>
              <a:rPr lang="ko-KR" altLang="en-US" dirty="0"/>
              <a:t>블록 커버리지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68FC292-94F4-412D-9643-7C1D5C75E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539" y="908050"/>
            <a:ext cx="4410011" cy="5545138"/>
          </a:xfrm>
        </p:spPr>
        <p:txBody>
          <a:bodyPr anchor="ctr"/>
          <a:lstStyle/>
          <a:p>
            <a:r>
              <a:rPr lang="en-US" altLang="ko-KR" dirty="0"/>
              <a:t>T3=(X:10, Y:5, Z:0) </a:t>
            </a:r>
            <a:r>
              <a:rPr lang="ko-KR" altLang="en-US" dirty="0"/>
              <a:t>만으로도    </a:t>
            </a:r>
            <a:r>
              <a:rPr lang="en-US" altLang="ko-KR" dirty="0"/>
              <a:t>100% </a:t>
            </a:r>
            <a:r>
              <a:rPr lang="ko-KR" altLang="en-US" dirty="0"/>
              <a:t>블록 커버리지 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동일한 블록 커버리지를 달성할 수 있는 테스트 집합은 유일하지 않다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i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ED2CBB-C557-43A3-A8EB-EC73CC9714C9}"/>
              </a:ext>
            </a:extLst>
          </p:cNvPr>
          <p:cNvGrpSpPr/>
          <p:nvPr/>
        </p:nvGrpSpPr>
        <p:grpSpPr>
          <a:xfrm>
            <a:off x="143508" y="1628800"/>
            <a:ext cx="4310955" cy="3816424"/>
            <a:chOff x="4659839" y="1677887"/>
            <a:chExt cx="4280618" cy="406988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CE2F5F50-0EFD-4D9F-92F5-4FAD19EE0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11"/>
            <a:stretch/>
          </p:blipFill>
          <p:spPr bwMode="auto">
            <a:xfrm>
              <a:off x="4659839" y="1677887"/>
              <a:ext cx="4280618" cy="4069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8B39CCA-1F30-45BF-ACFE-0AF1A2F96724}"/>
                </a:ext>
              </a:extLst>
            </p:cNvPr>
            <p:cNvCxnSpPr/>
            <p:nvPr/>
          </p:nvCxnSpPr>
          <p:spPr>
            <a:xfrm>
              <a:off x="8887004" y="2253140"/>
              <a:ext cx="0" cy="172819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138003-5CE0-4CCA-9F58-978B375CAE36}"/>
                </a:ext>
              </a:extLst>
            </p:cNvPr>
            <p:cNvCxnSpPr/>
            <p:nvPr/>
          </p:nvCxnSpPr>
          <p:spPr>
            <a:xfrm>
              <a:off x="7086804" y="2253140"/>
              <a:ext cx="1800200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FADF313-1310-434F-8052-5E971B28E2FA}"/>
                </a:ext>
              </a:extLst>
            </p:cNvPr>
            <p:cNvCxnSpPr/>
            <p:nvPr/>
          </p:nvCxnSpPr>
          <p:spPr>
            <a:xfrm flipH="1">
              <a:off x="5076056" y="3981332"/>
              <a:ext cx="381094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81F0D18-672B-4E16-A914-EB90324F9A53}"/>
                </a:ext>
              </a:extLst>
            </p:cNvPr>
            <p:cNvCxnSpPr/>
            <p:nvPr/>
          </p:nvCxnSpPr>
          <p:spPr>
            <a:xfrm>
              <a:off x="5076056" y="3973076"/>
              <a:ext cx="0" cy="132813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2779AD-F859-4D84-9246-0A92897A9E23}"/>
                </a:ext>
              </a:extLst>
            </p:cNvPr>
            <p:cNvSpPr txBox="1"/>
            <p:nvPr/>
          </p:nvSpPr>
          <p:spPr>
            <a:xfrm>
              <a:off x="7108508" y="4013897"/>
              <a:ext cx="1440160" cy="426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T3 </a:t>
              </a:r>
              <a:r>
                <a:rPr lang="ko-KR" altLang="en-US" sz="2000" dirty="0"/>
                <a:t>경로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741872E-DFE0-4E84-8770-AF332FF11945}"/>
                </a:ext>
              </a:extLst>
            </p:cNvPr>
            <p:cNvCxnSpPr/>
            <p:nvPr/>
          </p:nvCxnSpPr>
          <p:spPr>
            <a:xfrm>
              <a:off x="5076056" y="5280789"/>
              <a:ext cx="1296144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73330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F5151-7481-416F-8167-537541AB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분기 커버리지</a:t>
            </a:r>
            <a:r>
              <a:rPr lang="en-US" altLang="ko-KR" dirty="0"/>
              <a:t>(Branch Coverage)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385B4-1DE8-45C9-BA00-9EF097066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프로그램의 모든 분기를 최소한 한번은 실행하게 하는 입력을 테스트로 선정하는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용어 </a:t>
            </a:r>
            <a:r>
              <a:rPr lang="en-US" altLang="ko-KR" dirty="0"/>
              <a:t>: </a:t>
            </a:r>
            <a:r>
              <a:rPr lang="ko-KR" altLang="en-US" dirty="0"/>
              <a:t>분기 커버리지 또는 결정 커버리지</a:t>
            </a:r>
            <a:endParaRPr lang="en-US" altLang="ko-KR" dirty="0"/>
          </a:p>
          <a:p>
            <a:r>
              <a:rPr lang="ko-KR" altLang="en-US" u="sng" dirty="0"/>
              <a:t>결정 </a:t>
            </a:r>
            <a:r>
              <a:rPr lang="en-US" altLang="ko-KR" u="sng" dirty="0"/>
              <a:t>: </a:t>
            </a:r>
            <a:r>
              <a:rPr lang="ko-KR" altLang="en-US" u="sng" dirty="0"/>
              <a:t>블록 안에 있는 조건내용</a:t>
            </a:r>
            <a:r>
              <a:rPr lang="ko-KR" altLang="en-US" dirty="0"/>
              <a:t>      </a:t>
            </a:r>
            <a:r>
              <a:rPr lang="en-US" altLang="ko-KR" dirty="0"/>
              <a:t>ex) x&gt;0 &amp;&amp; y&gt;0</a:t>
            </a:r>
          </a:p>
          <a:p>
            <a:r>
              <a:rPr lang="ko-KR" altLang="en-US" dirty="0"/>
              <a:t>분기 </a:t>
            </a:r>
            <a:r>
              <a:rPr lang="en-US" altLang="ko-KR" dirty="0"/>
              <a:t>: </a:t>
            </a:r>
            <a:r>
              <a:rPr lang="ko-KR" altLang="en-US" dirty="0"/>
              <a:t>제어흐름 그래프에서 </a:t>
            </a:r>
            <a:r>
              <a:rPr lang="en-US" altLang="ko-KR" dirty="0"/>
              <a:t>‘true’</a:t>
            </a:r>
            <a:r>
              <a:rPr lang="ko-KR" altLang="en-US" dirty="0"/>
              <a:t>나 </a:t>
            </a:r>
            <a:r>
              <a:rPr lang="en-US" altLang="ko-KR" dirty="0"/>
              <a:t>‘false’</a:t>
            </a:r>
            <a:r>
              <a:rPr lang="ko-KR" altLang="en-US" dirty="0"/>
              <a:t>로 </a:t>
            </a:r>
            <a:r>
              <a:rPr lang="ko-KR" altLang="en-US" dirty="0" err="1"/>
              <a:t>라벨링되어</a:t>
            </a:r>
            <a:r>
              <a:rPr lang="ko-KR" altLang="en-US" dirty="0"/>
              <a:t> 있는 간선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분기 커버리지 </a:t>
            </a:r>
            <a:r>
              <a:rPr lang="en-US" altLang="ko-KR" dirty="0"/>
              <a:t>= </a:t>
            </a:r>
            <a:r>
              <a:rPr lang="ko-KR" altLang="en-US" dirty="0"/>
              <a:t>실행된 분기의 개수 </a:t>
            </a:r>
            <a:r>
              <a:rPr lang="en-US" altLang="ko-KR" dirty="0"/>
              <a:t>/ </a:t>
            </a:r>
            <a:r>
              <a:rPr lang="ko-KR" altLang="en-US" dirty="0"/>
              <a:t>프로그램 전체 분기의 개수 </a:t>
            </a:r>
            <a:r>
              <a:rPr lang="en-US" altLang="ko-KR" dirty="0"/>
              <a:t>* 100(%)</a:t>
            </a:r>
          </a:p>
          <a:p>
            <a:endParaRPr lang="en-US" altLang="ko-KR" dirty="0"/>
          </a:p>
          <a:p>
            <a:r>
              <a:rPr lang="en-US" altLang="ko-KR" dirty="0"/>
              <a:t>100% </a:t>
            </a:r>
            <a:r>
              <a:rPr lang="ko-KR" altLang="en-US" dirty="0"/>
              <a:t>블록 커버리지를 만족하였다 할지라도 프로그램의 많은 부분을 테스트하지 못했다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ACD4B20-CC47-461B-96F3-AEFA0BB9AA56}"/>
              </a:ext>
            </a:extLst>
          </p:cNvPr>
          <p:cNvGrpSpPr/>
          <p:nvPr/>
        </p:nvGrpSpPr>
        <p:grpSpPr>
          <a:xfrm>
            <a:off x="5724128" y="4643041"/>
            <a:ext cx="2970914" cy="2214959"/>
            <a:chOff x="5705542" y="4267187"/>
            <a:chExt cx="2799504" cy="25289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6DDA25A-FE9E-4927-B69B-4BADB204E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18" t="3538" r="11091" b="7997"/>
            <a:stretch/>
          </p:blipFill>
          <p:spPr bwMode="auto">
            <a:xfrm>
              <a:off x="5832140" y="4267187"/>
              <a:ext cx="2528890" cy="252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B2974E6-7351-4E5D-8FC8-CB397824BC0F}"/>
                </a:ext>
              </a:extLst>
            </p:cNvPr>
            <p:cNvSpPr/>
            <p:nvPr/>
          </p:nvSpPr>
          <p:spPr>
            <a:xfrm>
              <a:off x="6994789" y="5013176"/>
              <a:ext cx="540060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5F82307-5E21-47A6-A8FC-47AFDBD8FF11}"/>
                </a:ext>
              </a:extLst>
            </p:cNvPr>
            <p:cNvSpPr/>
            <p:nvPr/>
          </p:nvSpPr>
          <p:spPr>
            <a:xfrm>
              <a:off x="6994789" y="5764109"/>
              <a:ext cx="540060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8CF8BC5-A03E-4102-BD72-6B986317AD5F}"/>
                </a:ext>
              </a:extLst>
            </p:cNvPr>
            <p:cNvSpPr/>
            <p:nvPr/>
          </p:nvSpPr>
          <p:spPr>
            <a:xfrm>
              <a:off x="5705542" y="5423625"/>
              <a:ext cx="540060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DE861BC-D314-4CBE-9F55-FDBF195554C6}"/>
                </a:ext>
              </a:extLst>
            </p:cNvPr>
            <p:cNvSpPr/>
            <p:nvPr/>
          </p:nvSpPr>
          <p:spPr>
            <a:xfrm>
              <a:off x="7964986" y="4653136"/>
              <a:ext cx="540060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55041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4725C-4175-482D-85CB-2F9D6295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(</a:t>
            </a:r>
            <a:r>
              <a:rPr lang="ko-KR" altLang="en-US" dirty="0"/>
              <a:t>분기 커버리지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내용 개체 틀 13">
            <a:extLst>
              <a:ext uri="{FF2B5EF4-FFF2-40B4-BE49-F238E27FC236}">
                <a16:creationId xmlns:a16="http://schemas.microsoft.com/office/drawing/2014/main" id="{8780A206-BE63-4AE4-AAE1-C3BFD3708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995328"/>
              </p:ext>
            </p:extLst>
          </p:nvPr>
        </p:nvGraphicFramePr>
        <p:xfrm>
          <a:off x="53975" y="4245243"/>
          <a:ext cx="9045576" cy="15467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22788">
                  <a:extLst>
                    <a:ext uri="{9D8B030D-6E8A-4147-A177-3AD203B41FA5}">
                      <a16:colId xmlns:a16="http://schemas.microsoft.com/office/drawing/2014/main" val="2927151846"/>
                    </a:ext>
                  </a:extLst>
                </a:gridCol>
                <a:gridCol w="4522788">
                  <a:extLst>
                    <a:ext uri="{9D8B030D-6E8A-4147-A177-3AD203B41FA5}">
                      <a16:colId xmlns:a16="http://schemas.microsoft.com/office/drawing/2014/main" val="3373053413"/>
                    </a:ext>
                  </a:extLst>
                </a:gridCol>
              </a:tblGrid>
              <a:tr h="437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블록 커버리지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분기 커버리지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42997"/>
                  </a:ext>
                </a:extLst>
              </a:tr>
              <a:tr h="110886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블록 개수 </a:t>
                      </a:r>
                      <a:r>
                        <a:rPr lang="en-US" altLang="ko-KR" dirty="0"/>
                        <a:t>: 5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블록 커버리지 </a:t>
                      </a:r>
                      <a:r>
                        <a:rPr lang="en-US" altLang="ko-KR" dirty="0"/>
                        <a:t>= (4/5)*100 = 80%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분기 개수 </a:t>
                      </a:r>
                      <a:r>
                        <a:rPr lang="en-US" altLang="ko-KR" dirty="0"/>
                        <a:t>: 4</a:t>
                      </a:r>
                      <a:r>
                        <a:rPr lang="ko-KR" altLang="en-US" dirty="0"/>
                        <a:t>개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분기 커버리지 </a:t>
                      </a:r>
                      <a:r>
                        <a:rPr lang="en-US" altLang="ko-KR" dirty="0"/>
                        <a:t>= (3/4)*100 = 75%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658485"/>
                  </a:ext>
                </a:extLst>
              </a:tr>
            </a:tbl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354AAEB-3B42-4594-BEF3-A50FC4BBA985}"/>
              </a:ext>
            </a:extLst>
          </p:cNvPr>
          <p:cNvSpPr txBox="1">
            <a:spLocks/>
          </p:cNvSpPr>
          <p:nvPr/>
        </p:nvSpPr>
        <p:spPr>
          <a:xfrm>
            <a:off x="4644008" y="908720"/>
            <a:ext cx="4455542" cy="30604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테스트케이스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T1=(X:2, Y:3, Z:0)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T2=(X:-5, Y:0, Z:1)</a:t>
            </a:r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F8D496-B737-485A-8670-0B7CB9A49C7F}"/>
              </a:ext>
            </a:extLst>
          </p:cNvPr>
          <p:cNvGrpSpPr/>
          <p:nvPr/>
        </p:nvGrpSpPr>
        <p:grpSpPr>
          <a:xfrm>
            <a:off x="395536" y="1016732"/>
            <a:ext cx="4037662" cy="3060414"/>
            <a:chOff x="3065308" y="1796548"/>
            <a:chExt cx="5323116" cy="406988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29DF27D-FF60-4CF5-B185-77B51DC05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5308" y="1796548"/>
              <a:ext cx="4859437" cy="4069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EFD2A30-0464-48BD-9E18-DDBAE40A2B4D}"/>
                </a:ext>
              </a:extLst>
            </p:cNvPr>
            <p:cNvCxnSpPr/>
            <p:nvPr/>
          </p:nvCxnSpPr>
          <p:spPr>
            <a:xfrm>
              <a:off x="7740352" y="2348880"/>
              <a:ext cx="0" cy="17281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37FC326-34FF-49EF-AD90-D5ACB492F9F8}"/>
                </a:ext>
              </a:extLst>
            </p:cNvPr>
            <p:cNvCxnSpPr/>
            <p:nvPr/>
          </p:nvCxnSpPr>
          <p:spPr>
            <a:xfrm>
              <a:off x="5940152" y="2348880"/>
              <a:ext cx="180020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EED7345-9918-4BA3-88FF-2DCB7F82E146}"/>
                </a:ext>
              </a:extLst>
            </p:cNvPr>
            <p:cNvCxnSpPr/>
            <p:nvPr/>
          </p:nvCxnSpPr>
          <p:spPr>
            <a:xfrm flipH="1">
              <a:off x="5868144" y="4077072"/>
              <a:ext cx="1872208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F03A9B26-7319-4B65-A736-D2DBA77545F6}"/>
                </a:ext>
              </a:extLst>
            </p:cNvPr>
            <p:cNvCxnSpPr/>
            <p:nvPr/>
          </p:nvCxnSpPr>
          <p:spPr>
            <a:xfrm>
              <a:off x="5868144" y="4077072"/>
              <a:ext cx="0" cy="115212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F534E3-3996-4B1D-948C-1353A7B4C4D5}"/>
                </a:ext>
              </a:extLst>
            </p:cNvPr>
            <p:cNvSpPr txBox="1"/>
            <p:nvPr/>
          </p:nvSpPr>
          <p:spPr>
            <a:xfrm>
              <a:off x="6948265" y="1796548"/>
              <a:ext cx="1440159" cy="4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/>
                <a:t>T1 </a:t>
              </a:r>
              <a:r>
                <a:rPr lang="ko-KR" altLang="en-US" sz="1800" dirty="0"/>
                <a:t>경로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98B9D41-6BEB-4BFC-96A0-643B5E627E42}"/>
                </a:ext>
              </a:extLst>
            </p:cNvPr>
            <p:cNvCxnSpPr/>
            <p:nvPr/>
          </p:nvCxnSpPr>
          <p:spPr>
            <a:xfrm>
              <a:off x="5364088" y="2908433"/>
              <a:ext cx="0" cy="23207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E36BF0-04C2-429A-A768-E523CC2D1D1A}"/>
                </a:ext>
              </a:extLst>
            </p:cNvPr>
            <p:cNvSpPr txBox="1"/>
            <p:nvPr/>
          </p:nvSpPr>
          <p:spPr>
            <a:xfrm>
              <a:off x="4054867" y="2931382"/>
              <a:ext cx="1440159" cy="417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/>
                <a:t>T2 </a:t>
              </a:r>
              <a:r>
                <a:rPr lang="ko-KR" altLang="en-US" sz="1800" dirty="0"/>
                <a:t>경로</a:t>
              </a:r>
            </a:p>
          </p:txBody>
        </p:sp>
      </p:grp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4377B1B-EF13-4FD4-8C84-1D5E4D93A783}"/>
              </a:ext>
            </a:extLst>
          </p:cNvPr>
          <p:cNvSpPr txBox="1">
            <a:spLocks/>
          </p:cNvSpPr>
          <p:nvPr/>
        </p:nvSpPr>
        <p:spPr>
          <a:xfrm>
            <a:off x="1511660" y="6211678"/>
            <a:ext cx="4455542" cy="2714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100% </a:t>
            </a:r>
            <a:r>
              <a:rPr lang="ko-KR" altLang="en-US" dirty="0"/>
              <a:t>분기 커버리지 달성하려면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T3=(X:3, Y:2, Z:1)</a:t>
            </a:r>
            <a:r>
              <a:rPr lang="ko-KR" altLang="en-US" dirty="0"/>
              <a:t>을 추가해보자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4777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9ABA3-86AA-4AB5-BF0F-2FD07C97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커버리지</a:t>
            </a:r>
            <a:r>
              <a:rPr lang="en-US" altLang="ko-KR" sz="4000" dirty="0"/>
              <a:t>(Condition Coverage)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9568D-C22A-4004-9264-C442DF57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r>
              <a:rPr lang="en-US" altLang="ko-KR" dirty="0"/>
              <a:t> : </a:t>
            </a:r>
            <a:r>
              <a:rPr lang="ko-KR" altLang="en-US" dirty="0"/>
              <a:t>결정의 관점에서 테스트 데이터를 선정하는 것이 아니고 조건의 관점에서 테스트를 선정한다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조건 커버리지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 </a:t>
            </a:r>
            <a:r>
              <a:rPr lang="en-US" altLang="ko-KR" sz="1600" dirty="0"/>
              <a:t>{</a:t>
            </a:r>
            <a:r>
              <a:rPr lang="ko-KR" altLang="en-US" sz="1600" dirty="0"/>
              <a:t>모든 기본 조건에 의해 평가된 이진 값들의 개수</a:t>
            </a:r>
            <a:r>
              <a:rPr lang="en-US" altLang="ko-KR" sz="1600" dirty="0"/>
              <a:t>/(</a:t>
            </a:r>
            <a:r>
              <a:rPr lang="ko-KR" altLang="en-US" sz="1600" dirty="0"/>
              <a:t>프로그램의 모든 기본조건 개수 </a:t>
            </a:r>
            <a:r>
              <a:rPr lang="en-US" altLang="ko-KR" sz="1600" dirty="0"/>
              <a:t>* 2)}*100(%)</a:t>
            </a:r>
          </a:p>
          <a:p>
            <a:pPr marL="0" indent="0">
              <a:buNone/>
            </a:pPr>
            <a:r>
              <a:rPr lang="ko-KR" altLang="en-US" sz="1600" u="sng" dirty="0"/>
              <a:t>즉</a:t>
            </a:r>
            <a:r>
              <a:rPr lang="en-US" altLang="ko-KR" sz="1600" u="sng" dirty="0"/>
              <a:t>, </a:t>
            </a:r>
            <a:r>
              <a:rPr lang="ko-KR" altLang="en-US" sz="1600" u="sng" dirty="0"/>
              <a:t>각 조건별로 </a:t>
            </a:r>
            <a:r>
              <a:rPr lang="en-US" altLang="ko-KR" sz="1600" u="sng" dirty="0"/>
              <a:t>‘true’</a:t>
            </a:r>
            <a:r>
              <a:rPr lang="ko-KR" altLang="en-US" sz="1600" u="sng" dirty="0"/>
              <a:t>와 </a:t>
            </a:r>
            <a:r>
              <a:rPr lang="en-US" altLang="ko-KR" sz="1600" u="sng" dirty="0"/>
              <a:t>‘false’</a:t>
            </a:r>
            <a:r>
              <a:rPr lang="ko-KR" altLang="en-US" sz="1600" u="sng" dirty="0"/>
              <a:t>가 몇 개나 가능한가</a:t>
            </a:r>
            <a:endParaRPr lang="en-US" altLang="ko-KR" sz="1600" u="sng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dirty="0"/>
              <a:t>차이점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분기 커버리지 </a:t>
            </a:r>
            <a:r>
              <a:rPr lang="en-US" altLang="ko-KR" dirty="0"/>
              <a:t>: </a:t>
            </a:r>
            <a:r>
              <a:rPr lang="ko-KR" altLang="en-US" dirty="0"/>
              <a:t>결정의 관점에서 각 결정의 평가가 최소한 한 번은 </a:t>
            </a:r>
            <a:r>
              <a:rPr lang="en-US" altLang="ko-KR" dirty="0"/>
              <a:t>‘true’</a:t>
            </a:r>
            <a:r>
              <a:rPr lang="ko-KR" altLang="en-US" dirty="0"/>
              <a:t>나 </a:t>
            </a:r>
            <a:r>
              <a:rPr lang="en-US" altLang="ko-KR" dirty="0"/>
              <a:t>‘false’</a:t>
            </a:r>
            <a:r>
              <a:rPr lang="ko-KR" altLang="en-US" dirty="0"/>
              <a:t>가 되도록 하는 방법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조건 커버리지 </a:t>
            </a:r>
            <a:r>
              <a:rPr lang="en-US" altLang="ko-KR" dirty="0"/>
              <a:t>: </a:t>
            </a:r>
            <a:r>
              <a:rPr lang="ko-KR" altLang="en-US" dirty="0"/>
              <a:t>조건의 관점에서 각 조건의 평가가 최소한 한 번은 </a:t>
            </a:r>
            <a:r>
              <a:rPr lang="en-US" altLang="ko-KR" dirty="0"/>
              <a:t>‘true’</a:t>
            </a:r>
            <a:r>
              <a:rPr lang="ko-KR" altLang="en-US" dirty="0"/>
              <a:t>나 </a:t>
            </a:r>
            <a:r>
              <a:rPr lang="en-US" altLang="ko-KR" dirty="0"/>
              <a:t>‘false’</a:t>
            </a:r>
            <a:r>
              <a:rPr lang="ko-KR" altLang="en-US" dirty="0"/>
              <a:t>가 되도록 하는 방법</a:t>
            </a:r>
          </a:p>
        </p:txBody>
      </p:sp>
    </p:spTree>
    <p:extLst>
      <p:ext uri="{BB962C8B-B14F-4D97-AF65-F5344CB8AC3E}">
        <p14:creationId xmlns:p14="http://schemas.microsoft.com/office/powerpoint/2010/main" val="14767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AB109-F164-496B-8742-382292E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</a:t>
            </a:r>
            <a:r>
              <a:rPr lang="en-US" altLang="ko-KR" dirty="0"/>
              <a:t>(Scrum)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F9AA3-896A-48FA-8504-50FF56E1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9C7198-364B-49EF-89E7-3D54DEC5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" y="1412776"/>
            <a:ext cx="8987705" cy="478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1314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BC9E6-B5E9-48D0-B56E-E21E82AD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(</a:t>
            </a:r>
            <a:r>
              <a:rPr lang="ko-KR" altLang="en-US" dirty="0"/>
              <a:t>조건 커버리지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D7124D-B558-45EB-9D10-7A9CB98F5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3538" r="11091" b="7997"/>
          <a:stretch/>
        </p:blipFill>
        <p:spPr bwMode="auto">
          <a:xfrm>
            <a:off x="179512" y="988991"/>
            <a:ext cx="3060340" cy="3060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DF3CB9A-2757-4A72-822E-980924F18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" y="4486275"/>
            <a:ext cx="9117775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B165C9-4C15-433A-B538-5502190403D0}"/>
              </a:ext>
            </a:extLst>
          </p:cNvPr>
          <p:cNvSpPr txBox="1"/>
          <p:nvPr/>
        </p:nvSpPr>
        <p:spPr>
          <a:xfrm>
            <a:off x="4680012" y="4257092"/>
            <a:ext cx="39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800" dirty="0"/>
              <a:t>분기 커버리지 </a:t>
            </a:r>
            <a:r>
              <a:rPr lang="en-US" altLang="ko-KR" sz="1800" dirty="0"/>
              <a:t>= 4/4*100 = 100%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800" dirty="0"/>
              <a:t>조건 커버리지 </a:t>
            </a:r>
            <a:r>
              <a:rPr lang="en-US" altLang="ko-KR" sz="1800" dirty="0"/>
              <a:t>= 7/8*100 = 86%</a:t>
            </a:r>
            <a:endParaRPr lang="ko-KR" altLang="en-US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7155CF-D004-4518-83CE-3E63FE6CB928}"/>
              </a:ext>
            </a:extLst>
          </p:cNvPr>
          <p:cNvSpPr/>
          <p:nvPr/>
        </p:nvSpPr>
        <p:spPr>
          <a:xfrm>
            <a:off x="3347864" y="3689343"/>
            <a:ext cx="685799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/>
              <a:t>조건 커버리지 </a:t>
            </a:r>
            <a:endParaRPr lang="en-US" altLang="ko-KR" sz="1050" b="1" dirty="0"/>
          </a:p>
          <a:p>
            <a:pPr marL="0" indent="0">
              <a:buNone/>
            </a:pPr>
            <a:r>
              <a:rPr lang="en-US" altLang="ko-KR" sz="1050" b="1" dirty="0"/>
              <a:t>= {</a:t>
            </a:r>
            <a:r>
              <a:rPr lang="ko-KR" altLang="en-US" sz="1050" b="1" dirty="0"/>
              <a:t>모든 기본 조건에 의해 평가된 이진 값들의 개수</a:t>
            </a:r>
            <a:r>
              <a:rPr lang="en-US" altLang="ko-KR" sz="1050" b="1" dirty="0"/>
              <a:t>/(</a:t>
            </a:r>
            <a:r>
              <a:rPr lang="ko-KR" altLang="en-US" sz="1050" b="1" dirty="0"/>
              <a:t>프로그램의 모든 기본조건 개수 </a:t>
            </a:r>
            <a:r>
              <a:rPr lang="en-US" altLang="ko-KR" sz="1050" b="1" dirty="0"/>
              <a:t>* 2)}*100(%)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C17A01A-BF3F-4182-91CF-963937E5B9D8}"/>
              </a:ext>
            </a:extLst>
          </p:cNvPr>
          <p:cNvSpPr txBox="1">
            <a:spLocks/>
          </p:cNvSpPr>
          <p:nvPr/>
        </p:nvSpPr>
        <p:spPr>
          <a:xfrm>
            <a:off x="4644008" y="908720"/>
            <a:ext cx="4455542" cy="30604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테스트케이스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T1=(X:2, Y:3, Z:0)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T2=(X:5, Y:0, Z:0)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8541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BC9E6-B5E9-48D0-B56E-E21E82AD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(</a:t>
            </a:r>
            <a:r>
              <a:rPr lang="ko-KR" altLang="en-US" dirty="0"/>
              <a:t>조건 커버리지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5DF2520-7377-49F8-B519-C9A2F3CF7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1160748"/>
            <a:ext cx="8229600" cy="72008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100% </a:t>
            </a:r>
            <a:r>
              <a:rPr lang="ko-KR" altLang="en-US" dirty="0"/>
              <a:t>조건 커버리지 달성 테스트 집합</a:t>
            </a:r>
            <a:endParaRPr lang="en-US" altLang="ko-KR" dirty="0"/>
          </a:p>
          <a:p>
            <a:r>
              <a:rPr lang="en-US" altLang="ko-KR" dirty="0"/>
              <a:t>T3=(-1, -1, -1)</a:t>
            </a:r>
            <a:r>
              <a:rPr lang="ko-KR" altLang="en-US" dirty="0"/>
              <a:t>를 추가하자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8ABC82-FCEA-44C3-BBAE-D46136CA9F03}"/>
              </a:ext>
            </a:extLst>
          </p:cNvPr>
          <p:cNvGrpSpPr/>
          <p:nvPr/>
        </p:nvGrpSpPr>
        <p:grpSpPr>
          <a:xfrm>
            <a:off x="0" y="2276401"/>
            <a:ext cx="9144000" cy="2876550"/>
            <a:chOff x="0" y="2276401"/>
            <a:chExt cx="9144000" cy="287655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390543A-EF39-4063-88FF-8A3E3FD26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76401"/>
              <a:ext cx="9144000" cy="287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EC3D1FA-8191-4CD2-8489-960C0340F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62" t="36249" r="11019" b="53591"/>
            <a:stretch/>
          </p:blipFill>
          <p:spPr bwMode="auto">
            <a:xfrm>
              <a:off x="5770009" y="3308990"/>
              <a:ext cx="468052" cy="292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85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AB109-F164-496B-8742-382292E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스크럼</a:t>
            </a:r>
            <a:r>
              <a:rPr lang="en-US" altLang="ko-KR" dirty="0"/>
              <a:t>(Scrum)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F9AA3-896A-48FA-8504-50FF56E1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역할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Product Owner: </a:t>
            </a:r>
            <a:r>
              <a:rPr lang="ko-KR" altLang="en-US" dirty="0"/>
              <a:t>제품에 대한 요구사항</a:t>
            </a:r>
            <a:r>
              <a:rPr lang="en-US" altLang="ko-KR" dirty="0"/>
              <a:t>-Backlog-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작성하는 주체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Scrum Master: </a:t>
            </a:r>
            <a:r>
              <a:rPr lang="ko-KR" altLang="en-US" dirty="0"/>
              <a:t>스크럼이 잘 수행될 수 있도록 도와주는 역할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Team Member: </a:t>
            </a:r>
            <a:r>
              <a:rPr lang="ko-KR" altLang="en-US" dirty="0"/>
              <a:t>위 두 역할을 제외한 모든 참여자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dirty="0"/>
              <a:t>과정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7A40F-1CC2-49BE-ACF5-C6F8EB7F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596844" cy="4159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61D328-564E-438A-BB82-E6E675D3B5B2}"/>
              </a:ext>
            </a:extLst>
          </p:cNvPr>
          <p:cNvSpPr/>
          <p:nvPr/>
        </p:nvSpPr>
        <p:spPr>
          <a:xfrm>
            <a:off x="1144191" y="2989523"/>
            <a:ext cx="2779737" cy="27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70FC5-1FF9-4543-B8EA-09F56FF78074}"/>
              </a:ext>
            </a:extLst>
          </p:cNvPr>
          <p:cNvSpPr/>
          <p:nvPr/>
        </p:nvSpPr>
        <p:spPr>
          <a:xfrm>
            <a:off x="1144191" y="4293096"/>
            <a:ext cx="7028209" cy="278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58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6A419-6E86-469E-9A69-B11523D5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A7A2F9-211B-4B44-A133-6A6C25A9DB3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4DF70F9-3413-49BC-A586-15FCFC1ECC7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2C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EC306C-90B3-4C13-B965-2890571C14A8}"/>
                </a:ext>
              </a:extLst>
            </p:cNvPr>
            <p:cNvSpPr txBox="1"/>
            <p:nvPr/>
          </p:nvSpPr>
          <p:spPr>
            <a:xfrm>
              <a:off x="1411269" y="3044279"/>
              <a:ext cx="6321462" cy="7694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lt"/>
                </a:rPr>
                <a:t>스크럼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99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AB109-F164-496B-8742-382292E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스크럼 소개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F9AA3-896A-48FA-8504-50FF56E1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9C7198-364B-49EF-89E7-3D54DEC5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" y="1412776"/>
            <a:ext cx="8987705" cy="478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88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AB109-F164-496B-8742-382292E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스크럼 </a:t>
            </a:r>
            <a:r>
              <a:rPr lang="en-US" altLang="ko-KR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– Project Vision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F9AA3-896A-48FA-8504-50FF56E1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9C7198-364B-49EF-89E7-3D54DEC5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" y="1412776"/>
            <a:ext cx="8987705" cy="478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06BBF8-A446-450D-AEBF-45278E30BF32}"/>
              </a:ext>
            </a:extLst>
          </p:cNvPr>
          <p:cNvSpPr/>
          <p:nvPr/>
        </p:nvSpPr>
        <p:spPr>
          <a:xfrm>
            <a:off x="575556" y="1592796"/>
            <a:ext cx="1944216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87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0B17A-D3DA-4871-8DC2-E5C26F17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비전</a:t>
            </a:r>
            <a:r>
              <a:rPr lang="en-US" altLang="ko-KR" dirty="0"/>
              <a:t>(Vision)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D2E7B-2FA1-4A4D-AC3E-0208A5800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프로젝트를 통해서 달성하고자 하는 바를 명시한 것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모든 이해 관계자들이 의사 결정하는 기반과 프로젝트의 방향성을 제공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모든 이해 관계자들이 </a:t>
            </a:r>
            <a:r>
              <a:rPr lang="ko-KR" altLang="en-US" dirty="0" err="1"/>
              <a:t>공유해야함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작성할 것 </a:t>
            </a:r>
            <a:r>
              <a:rPr lang="en-US" altLang="ko-KR" dirty="0"/>
              <a:t>: </a:t>
            </a:r>
            <a:r>
              <a:rPr lang="ko-KR" altLang="en-US" dirty="0"/>
              <a:t>목표대상고객</a:t>
            </a:r>
            <a:r>
              <a:rPr lang="en-US" altLang="ko-KR" dirty="0"/>
              <a:t>, </a:t>
            </a:r>
            <a:r>
              <a:rPr lang="ko-KR" altLang="en-US" dirty="0"/>
              <a:t>고객의 요구사항</a:t>
            </a:r>
            <a:r>
              <a:rPr lang="en-US" altLang="ko-KR" dirty="0"/>
              <a:t>, </a:t>
            </a:r>
            <a:r>
              <a:rPr lang="ko-KR" altLang="en-US" dirty="0"/>
              <a:t>제품의 기능</a:t>
            </a:r>
            <a:r>
              <a:rPr lang="en-US" altLang="ko-KR" dirty="0"/>
              <a:t>, </a:t>
            </a:r>
            <a:r>
              <a:rPr lang="ko-KR" altLang="en-US" dirty="0"/>
              <a:t>차별성 등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r>
              <a:rPr lang="ko-KR" altLang="en-US" dirty="0"/>
              <a:t>비즈니스 목적이 명확하게 정의되어 있지 않으면</a:t>
            </a:r>
            <a:r>
              <a:rPr lang="en-US" altLang="ko-KR" dirty="0"/>
              <a:t>??</a:t>
            </a:r>
          </a:p>
          <a:p>
            <a:pPr marL="457200" indent="-457200">
              <a:buAutoNum type="arabicPeriod"/>
            </a:pPr>
            <a:r>
              <a:rPr lang="ko-KR" altLang="en-US" b="1" dirty="0"/>
              <a:t>범위초과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프로젝트의 본래 목적과는 관련이 없는 기능들이 예산</a:t>
            </a:r>
            <a:r>
              <a:rPr lang="en-US" altLang="ko-KR" dirty="0"/>
              <a:t>/</a:t>
            </a:r>
            <a:r>
              <a:rPr lang="ko-KR" altLang="en-US" dirty="0"/>
              <a:t>기간</a:t>
            </a:r>
            <a:r>
              <a:rPr lang="en-US" altLang="ko-KR" dirty="0"/>
              <a:t>/</a:t>
            </a:r>
            <a:r>
              <a:rPr lang="ko-KR" altLang="en-US" dirty="0"/>
              <a:t>자원을 계속 추가하는 것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b="1" dirty="0"/>
              <a:t>금도금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고객의 요구사항이 아닌데 개발자 스스로 고객에게 이득이 된다고 믿는 장식적인 요소가 강한 기능을 추가하는 것</a:t>
            </a:r>
          </a:p>
          <a:p>
            <a:pPr marL="457200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28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ED559-E015-4615-A511-241775698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Impact Mapping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21B121-9465-4A3B-8B05-04157705E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비즈니스 목적과 프로젝트 요구사항 간의 연결관계를 가시적으로 봄</a:t>
            </a:r>
            <a:endParaRPr lang="en-US" altLang="ko-KR" dirty="0"/>
          </a:p>
          <a:p>
            <a:r>
              <a:rPr lang="ko-KR" altLang="en-US" dirty="0"/>
              <a:t>특징 </a:t>
            </a:r>
            <a:r>
              <a:rPr lang="en-US" altLang="ko-KR" dirty="0"/>
              <a:t>: </a:t>
            </a:r>
            <a:r>
              <a:rPr lang="ko-KR" altLang="en-US" dirty="0"/>
              <a:t>비즈니스 목적과 관련이 없는 요구사항을 쉽게 식별하므로 범위초과</a:t>
            </a:r>
            <a:r>
              <a:rPr lang="en-US" altLang="ko-KR" dirty="0"/>
              <a:t>, </a:t>
            </a:r>
            <a:r>
              <a:rPr lang="ko-KR" altLang="en-US" dirty="0"/>
              <a:t>금도금을 미연에 방지 가능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과정</a:t>
            </a:r>
            <a:r>
              <a:rPr lang="en-US" altLang="ko-KR" dirty="0"/>
              <a:t>(4</a:t>
            </a:r>
            <a:r>
              <a:rPr lang="ko-KR" altLang="en-US" dirty="0"/>
              <a:t>단계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en-US" altLang="ko-KR" dirty="0"/>
              <a:t>Why / Business goal : </a:t>
            </a:r>
            <a:r>
              <a:rPr lang="ko-KR" altLang="en-US" dirty="0"/>
              <a:t>비즈니스 목적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Who / Actor : </a:t>
            </a:r>
            <a:r>
              <a:rPr lang="ko-KR" altLang="en-US" dirty="0"/>
              <a:t>제품으로 누가 영향을 받는가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en-US" altLang="ko-KR" dirty="0"/>
              <a:t>How / Impact : </a:t>
            </a:r>
            <a:r>
              <a:rPr lang="ko-KR" altLang="en-US" dirty="0" err="1"/>
              <a:t>액터의</a:t>
            </a:r>
            <a:r>
              <a:rPr lang="ko-KR" altLang="en-US" dirty="0"/>
              <a:t> 행위 변화로 어떻게 목적달성에 도움이 되는지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What / Deliverable : </a:t>
            </a:r>
            <a:r>
              <a:rPr lang="ko-KR" altLang="en-US" dirty="0"/>
              <a:t>제품이</a:t>
            </a:r>
            <a:r>
              <a:rPr lang="en-US" altLang="ko-KR" dirty="0"/>
              <a:t> </a:t>
            </a:r>
            <a:r>
              <a:rPr lang="ko-KR" altLang="en-US" dirty="0"/>
              <a:t>어떤 서비스를 제공하는가</a:t>
            </a:r>
            <a:r>
              <a:rPr lang="en-US" altLang="ko-KR" dirty="0"/>
              <a:t>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CD6E97-3DD5-4733-A57F-16318E82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87" y="3999416"/>
            <a:ext cx="5976664" cy="2755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123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AB109-F164-496B-8742-382292E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스크럼 </a:t>
            </a:r>
            <a:r>
              <a:rPr lang="en-US" altLang="ko-KR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– Product Backlog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F9AA3-896A-48FA-8504-50FF56E1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9C7198-364B-49EF-89E7-3D54DEC5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" y="1412776"/>
            <a:ext cx="8987705" cy="478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06BBF8-A446-450D-AEBF-45278E30BF32}"/>
              </a:ext>
            </a:extLst>
          </p:cNvPr>
          <p:cNvSpPr/>
          <p:nvPr/>
        </p:nvSpPr>
        <p:spPr>
          <a:xfrm>
            <a:off x="575556" y="4077072"/>
            <a:ext cx="2484276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419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55076-FBD6-4F8B-962B-E7C674D5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제품 </a:t>
            </a:r>
            <a:r>
              <a:rPr lang="ko-KR" altLang="en-US" dirty="0" err="1"/>
              <a:t>백로그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43E7-0C36-4736-931A-DDC5BBA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제품 개발을 위해 해야 할 일의 목록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업무목록은 수정 가능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포함요소 </a:t>
            </a:r>
            <a:r>
              <a:rPr lang="en-US" altLang="ko-KR" dirty="0"/>
              <a:t>: </a:t>
            </a:r>
            <a:r>
              <a:rPr lang="ko-KR" altLang="en-US" dirty="0"/>
              <a:t>기능 </a:t>
            </a:r>
            <a:r>
              <a:rPr lang="en-US" altLang="ko-KR" dirty="0"/>
              <a:t>/ </a:t>
            </a:r>
            <a:r>
              <a:rPr lang="ko-KR" altLang="en-US" dirty="0" err="1"/>
              <a:t>비기능</a:t>
            </a:r>
            <a:r>
              <a:rPr lang="en-US" altLang="ko-KR" dirty="0"/>
              <a:t> / </a:t>
            </a:r>
            <a:r>
              <a:rPr lang="ko-KR" altLang="en-US" dirty="0"/>
              <a:t>기술적</a:t>
            </a:r>
            <a:r>
              <a:rPr lang="en-US" altLang="ko-KR" dirty="0"/>
              <a:t>, </a:t>
            </a:r>
            <a:r>
              <a:rPr lang="ko-KR" altLang="en-US" dirty="0"/>
              <a:t>관리적 업무 </a:t>
            </a:r>
            <a:r>
              <a:rPr lang="en-US" altLang="ko-KR" dirty="0"/>
              <a:t>/ </a:t>
            </a:r>
            <a:r>
              <a:rPr lang="ko-KR" altLang="en-US" dirty="0"/>
              <a:t>오류수정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제품오너</a:t>
            </a:r>
            <a:r>
              <a:rPr lang="en-US" altLang="ko-KR" dirty="0"/>
              <a:t>(Product Owner)</a:t>
            </a:r>
            <a:r>
              <a:rPr lang="ko-KR" altLang="en-US" dirty="0"/>
              <a:t>가 관리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고객의 피드백을 바탕으로 업무의 우선순위를 결정해야함</a:t>
            </a:r>
          </a:p>
        </p:txBody>
      </p:sp>
    </p:spTree>
    <p:extLst>
      <p:ext uri="{BB962C8B-B14F-4D97-AF65-F5344CB8AC3E}">
        <p14:creationId xmlns:p14="http://schemas.microsoft.com/office/powerpoint/2010/main" val="350880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Contents</a:t>
            </a:r>
          </a:p>
        </p:txBody>
      </p:sp>
      <p:sp>
        <p:nvSpPr>
          <p:cNvPr id="4114" name="TextBox 4113"/>
          <p:cNvSpPr txBox="1"/>
          <p:nvPr/>
        </p:nvSpPr>
        <p:spPr>
          <a:xfrm>
            <a:off x="2459596" y="1511787"/>
            <a:ext cx="330656" cy="755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/>
          </a:p>
        </p:txBody>
      </p:sp>
      <p:graphicFrame>
        <p:nvGraphicFramePr>
          <p:cNvPr id="4140" name="내용 개체 틀 413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032680"/>
              </p:ext>
            </p:extLst>
          </p:nvPr>
        </p:nvGraphicFramePr>
        <p:xfrm>
          <a:off x="406224" y="944724"/>
          <a:ext cx="8316923" cy="525657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83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0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추석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SDLC,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스크럼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학회일정으로 인한 휴강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개천절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스크럼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유스케이스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순차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패키지 다이어그램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차</a:t>
                      </a: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이론수업 대체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중간고사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Testing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Introduction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Black Box Testing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White Box Testing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실습 총 정리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6,7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 보강수업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이론수업 대체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53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주차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기말고사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55076-FBD6-4F8B-962B-E7C674D5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선정 방법</a:t>
            </a:r>
            <a:r>
              <a:rPr lang="en-US" altLang="ko-KR" dirty="0"/>
              <a:t>(MOSCOW)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43E7-0C36-4736-931A-DDC5BBAB9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M(Must) : </a:t>
            </a:r>
            <a:r>
              <a:rPr lang="ko-KR" altLang="en-US" dirty="0"/>
              <a:t>반드시 제공해야하는 필수적인 기능</a:t>
            </a:r>
            <a:endParaRPr lang="en-US" altLang="ko-KR" dirty="0"/>
          </a:p>
          <a:p>
            <a:r>
              <a:rPr lang="en-US" altLang="ko-KR" dirty="0"/>
              <a:t>S(Should) : </a:t>
            </a:r>
            <a:r>
              <a:rPr lang="ko-KR" altLang="en-US" dirty="0"/>
              <a:t>유용한 기능으로서 가능하다면 포함되었으면 하는 기능</a:t>
            </a:r>
            <a:endParaRPr lang="en-US" altLang="ko-KR" dirty="0"/>
          </a:p>
          <a:p>
            <a:r>
              <a:rPr lang="en-US" altLang="ko-KR" dirty="0"/>
              <a:t>C(Could have) : </a:t>
            </a:r>
            <a:r>
              <a:rPr lang="ko-KR" altLang="en-US" dirty="0"/>
              <a:t>사용자의 만족도를 높일 수 있는 기능이지만</a:t>
            </a:r>
            <a:r>
              <a:rPr lang="en-US" altLang="ko-KR" dirty="0"/>
              <a:t>, </a:t>
            </a:r>
            <a:r>
              <a:rPr lang="ko-KR" altLang="en-US" dirty="0"/>
              <a:t>제공되지 않아도 큰 문제가 없는 기능</a:t>
            </a:r>
            <a:endParaRPr lang="en-US" altLang="ko-KR" dirty="0"/>
          </a:p>
          <a:p>
            <a:r>
              <a:rPr lang="en-US" altLang="ko-KR" dirty="0"/>
              <a:t>W(Won’t have) : </a:t>
            </a:r>
            <a:r>
              <a:rPr lang="ko-KR" altLang="en-US" dirty="0"/>
              <a:t>개발 일정에서 빼도 아무 상관이 없는 기능</a:t>
            </a:r>
          </a:p>
        </p:txBody>
      </p:sp>
    </p:spTree>
    <p:extLst>
      <p:ext uri="{BB962C8B-B14F-4D97-AF65-F5344CB8AC3E}">
        <p14:creationId xmlns:p14="http://schemas.microsoft.com/office/powerpoint/2010/main" val="370375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E4BF9-3D50-4834-BD49-44482358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포인트</a:t>
            </a:r>
            <a:r>
              <a:rPr lang="en-US" altLang="ko-KR" dirty="0"/>
              <a:t>(Story Point)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2C6FD-5018-454A-B7A5-E59E350A1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스토리를 구현하는데 소요되는 상대적인 </a:t>
            </a:r>
            <a:r>
              <a:rPr lang="en-US" altLang="ko-KR" dirty="0"/>
              <a:t>“</a:t>
            </a:r>
            <a:r>
              <a:rPr lang="ko-KR" altLang="en-US" b="1" dirty="0"/>
              <a:t>노력의 양 </a:t>
            </a:r>
            <a:r>
              <a:rPr lang="en-US" altLang="ko-KR" b="1" dirty="0"/>
              <a:t>/ </a:t>
            </a:r>
            <a:r>
              <a:rPr lang="ko-KR" altLang="en-US" b="1" dirty="0" err="1"/>
              <a:t>개발복잡도</a:t>
            </a:r>
            <a:r>
              <a:rPr lang="ko-KR" altLang="en-US" b="1" dirty="0"/>
              <a:t> </a:t>
            </a:r>
            <a:r>
              <a:rPr lang="en-US" altLang="ko-KR" b="1" dirty="0"/>
              <a:t>/      </a:t>
            </a:r>
            <a:r>
              <a:rPr lang="ko-KR" altLang="en-US" b="1" dirty="0"/>
              <a:t>내재된 위험성</a:t>
            </a:r>
            <a:r>
              <a:rPr lang="en-US" altLang="ko-KR" b="1" dirty="0"/>
              <a:t>”</a:t>
            </a:r>
            <a:r>
              <a:rPr lang="ko-KR" altLang="en-US" dirty="0"/>
              <a:t>을 종합적으로 분석하여 나타낸 값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제품 백로그의 업무 항목 각각에 스토리포인트를 부여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사용자가 프로젝트를 통해 달성하고 싶은 가치를 상대적으로 표현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r>
              <a:rPr lang="ko-KR" altLang="en-US" dirty="0"/>
              <a:t>사용자 스토리 </a:t>
            </a:r>
            <a:r>
              <a:rPr lang="en-US" altLang="ko-KR" dirty="0"/>
              <a:t>: </a:t>
            </a:r>
            <a:r>
              <a:rPr lang="ko-KR" altLang="en-US" dirty="0"/>
              <a:t>사용자 관점에서 제품이 제공해야할 기능을 표현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Ex) </a:t>
            </a:r>
            <a:r>
              <a:rPr lang="ko-KR" altLang="en-US" sz="1800" dirty="0"/>
              <a:t>건물크기만 고려해서 스토리를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부여한다면</a:t>
            </a:r>
            <a:r>
              <a:rPr lang="en-US" altLang="ko-KR" sz="1800" dirty="0"/>
              <a:t>,</a:t>
            </a:r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단층가옥 </a:t>
            </a:r>
            <a:r>
              <a:rPr lang="en-US" altLang="ko-KR" sz="1800" dirty="0"/>
              <a:t>: 1</a:t>
            </a:r>
            <a:r>
              <a:rPr lang="ko-KR" altLang="en-US" sz="1800" dirty="0"/>
              <a:t>포인트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이층가정집 </a:t>
            </a:r>
            <a:r>
              <a:rPr lang="en-US" altLang="ko-KR" sz="1800" dirty="0"/>
              <a:t>: 3</a:t>
            </a:r>
            <a:r>
              <a:rPr lang="ko-KR" altLang="en-US" sz="1800" dirty="0"/>
              <a:t>포인트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연립주택 </a:t>
            </a:r>
            <a:r>
              <a:rPr lang="en-US" altLang="ko-KR" sz="1800" dirty="0"/>
              <a:t>: 8</a:t>
            </a:r>
            <a:r>
              <a:rPr lang="ko-KR" altLang="en-US" sz="1800" dirty="0"/>
              <a:t>포인트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아파트 </a:t>
            </a:r>
            <a:r>
              <a:rPr lang="en-US" altLang="ko-KR" sz="1800" dirty="0"/>
              <a:t>: 100</a:t>
            </a:r>
            <a:r>
              <a:rPr lang="ko-KR" altLang="en-US" sz="1800" dirty="0"/>
              <a:t>포인트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7B85E-2E20-420E-AE5A-805A5604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78" y="3890833"/>
            <a:ext cx="5138675" cy="2899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556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D8221-18B3-4FB0-BA6D-C1C60A9E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릴리스 계획</a:t>
            </a:r>
            <a:r>
              <a:rPr lang="en-US" altLang="ko-KR" dirty="0"/>
              <a:t>(Release Plan)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CAEBD-91B7-4596-BB88-FC88C7A2D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제품의 스토리포인트 전체점수와 개발속도로 전체 일정 계획을 수립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예시 </a:t>
            </a:r>
            <a:r>
              <a:rPr lang="en-US" altLang="ko-KR" dirty="0"/>
              <a:t>: </a:t>
            </a:r>
            <a:r>
              <a:rPr lang="ko-KR" altLang="en-US" dirty="0"/>
              <a:t>소각장으로 옮겨야 할 쓰레기가 있고 한 대의 쓰레기차를 이용하여 쓰레기를 소각장으로 옮길 수 있다</a:t>
            </a:r>
            <a:r>
              <a:rPr lang="en-US" altLang="ko-KR" dirty="0"/>
              <a:t>. </a:t>
            </a:r>
            <a:r>
              <a:rPr lang="ko-KR" altLang="en-US" dirty="0"/>
              <a:t>이 때 모든 쓰레기를 소각장으로 옮기려면 쓰레기차가 몇 번 왕복해야 하는가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답변 </a:t>
            </a:r>
            <a:r>
              <a:rPr lang="en-US" altLang="ko-KR" dirty="0"/>
              <a:t>: </a:t>
            </a:r>
            <a:r>
              <a:rPr lang="ko-KR" altLang="en-US" dirty="0"/>
              <a:t>다음 </a:t>
            </a:r>
            <a:r>
              <a:rPr lang="en-US" altLang="ko-KR" dirty="0"/>
              <a:t>2</a:t>
            </a:r>
            <a:r>
              <a:rPr lang="ko-KR" altLang="en-US" dirty="0"/>
              <a:t>가지의 수치를 알아야한다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전체 쓰레기양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전체 스토리 포인트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트럭 용량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개발속도 </a:t>
            </a:r>
            <a:r>
              <a:rPr lang="en-US" altLang="ko-KR" b="1" dirty="0">
                <a:solidFill>
                  <a:srgbClr val="FF0000"/>
                </a:solidFill>
              </a:rPr>
              <a:t>– </a:t>
            </a:r>
            <a:r>
              <a:rPr lang="ko-KR" altLang="en-US" b="1" dirty="0">
                <a:solidFill>
                  <a:srgbClr val="FF0000"/>
                </a:solidFill>
              </a:rPr>
              <a:t>스프린트동안 개발가능한 스토리양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전체 쓰레기양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1000kg, </a:t>
            </a:r>
          </a:p>
          <a:p>
            <a:pPr marL="0" indent="0">
              <a:buNone/>
            </a:pPr>
            <a:r>
              <a:rPr lang="ko-KR" altLang="en-US" dirty="0"/>
              <a:t>트럭의 최대 적재용량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100kg</a:t>
            </a:r>
          </a:p>
          <a:p>
            <a:pPr marL="0" indent="0">
              <a:buNone/>
            </a:pPr>
            <a:r>
              <a:rPr lang="ko-KR" altLang="en-US" dirty="0"/>
              <a:t>총 </a:t>
            </a:r>
            <a:r>
              <a:rPr lang="en-US" altLang="ko-KR" dirty="0"/>
              <a:t>10</a:t>
            </a:r>
            <a:r>
              <a:rPr lang="ko-KR" altLang="en-US" dirty="0"/>
              <a:t>번 왕복해야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</a:rPr>
              <a:t>이터레이션</a:t>
            </a:r>
            <a:r>
              <a:rPr lang="ko-KR" altLang="en-US" b="1" dirty="0">
                <a:solidFill>
                  <a:srgbClr val="FF0000"/>
                </a:solidFill>
              </a:rPr>
              <a:t> 횟수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0F76DF7-24D5-4CC3-A39B-A834F3E63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2" r="14238"/>
          <a:stretch/>
        </p:blipFill>
        <p:spPr bwMode="auto">
          <a:xfrm>
            <a:off x="5184068" y="4319315"/>
            <a:ext cx="3905957" cy="2476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560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AB109-F164-496B-8742-382292E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스크럼 </a:t>
            </a:r>
            <a:r>
              <a:rPr lang="en-US" altLang="ko-KR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– Sprint Plan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F9AA3-896A-48FA-8504-50FF56E1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9C7198-364B-49EF-89E7-3D54DEC5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" y="1412776"/>
            <a:ext cx="8987705" cy="478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06BBF8-A446-450D-AEBF-45278E30BF32}"/>
              </a:ext>
            </a:extLst>
          </p:cNvPr>
          <p:cNvSpPr/>
          <p:nvPr/>
        </p:nvSpPr>
        <p:spPr>
          <a:xfrm>
            <a:off x="3095836" y="3897052"/>
            <a:ext cx="3060340" cy="1764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305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86BFE-C59D-4264-8A30-5184B313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스프린트 계획</a:t>
            </a:r>
            <a:r>
              <a:rPr lang="en-US" altLang="ko-KR" dirty="0"/>
              <a:t>(Sprint Plan)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FC642-5BBC-4FB8-A096-0FAEE977B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스프린트 하나를 대상으로 단기 일정을 수립하는 것</a:t>
            </a:r>
            <a:endParaRPr lang="en-US" altLang="ko-KR" dirty="0"/>
          </a:p>
          <a:p>
            <a:r>
              <a:rPr lang="ko-KR" altLang="en-US" dirty="0"/>
              <a:t>비교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사용자 스토리 </a:t>
            </a:r>
            <a:r>
              <a:rPr lang="en-US" altLang="ko-KR" dirty="0"/>
              <a:t>: </a:t>
            </a:r>
            <a:r>
              <a:rPr lang="ko-KR" altLang="en-US" dirty="0"/>
              <a:t>사용자 관점에서 제품이 제공해야 하는 기능</a:t>
            </a:r>
            <a:r>
              <a:rPr lang="en-US" altLang="ko-KR" sz="1600" dirty="0"/>
              <a:t>(</a:t>
            </a:r>
            <a:r>
              <a:rPr lang="ko-KR" altLang="en-US" sz="1600" dirty="0"/>
              <a:t>고객의 요구사항</a:t>
            </a:r>
            <a:r>
              <a:rPr lang="en-US" altLang="ko-KR" sz="1600" dirty="0"/>
              <a:t>)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타스크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개발자 관점에서 개발자가 스프린트 동안에 수행할 작업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r>
              <a:rPr lang="ko-KR" altLang="en-US" dirty="0"/>
              <a:t>스토리를 </a:t>
            </a:r>
            <a:r>
              <a:rPr lang="ko-KR" altLang="en-US" dirty="0" err="1"/>
              <a:t>타스크</a:t>
            </a:r>
            <a:r>
              <a:rPr lang="ko-KR" altLang="en-US" dirty="0"/>
              <a:t> 단위로 쪼개는 이유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여러 개발자가 공동으로 작업하므로</a:t>
            </a:r>
            <a:r>
              <a:rPr lang="en-US" altLang="ko-KR" dirty="0"/>
              <a:t> </a:t>
            </a:r>
            <a:r>
              <a:rPr lang="ko-KR" altLang="en-US" dirty="0"/>
              <a:t>각자 전문분야에 맞게 </a:t>
            </a:r>
            <a:r>
              <a:rPr lang="ko-KR" altLang="en-US" dirty="0" err="1"/>
              <a:t>타스크를</a:t>
            </a:r>
            <a:r>
              <a:rPr lang="ko-KR" altLang="en-US" dirty="0"/>
              <a:t> 분배</a:t>
            </a:r>
          </a:p>
        </p:txBody>
      </p:sp>
    </p:spTree>
    <p:extLst>
      <p:ext uri="{BB962C8B-B14F-4D97-AF65-F5344CB8AC3E}">
        <p14:creationId xmlns:p14="http://schemas.microsoft.com/office/powerpoint/2010/main" val="426508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68130-1C9D-47AA-A3FA-B72FD9C3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스프린트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4290D-31F5-45FC-8436-AE1ACE17E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8F0125C-11C5-42AE-9A4B-B71EFF052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889" y="1666411"/>
            <a:ext cx="6708229" cy="4633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FB4CE-09BB-4724-B03F-C1820FC71615}"/>
              </a:ext>
            </a:extLst>
          </p:cNvPr>
          <p:cNvSpPr txBox="1"/>
          <p:nvPr/>
        </p:nvSpPr>
        <p:spPr>
          <a:xfrm>
            <a:off x="3347864" y="1401649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사용자 관점</a:t>
            </a:r>
          </a:p>
        </p:txBody>
      </p:sp>
      <p:sp>
        <p:nvSpPr>
          <p:cNvPr id="6" name="아래쪽 화살표 5">
            <a:extLst>
              <a:ext uri="{FF2B5EF4-FFF2-40B4-BE49-F238E27FC236}">
                <a16:creationId xmlns:a16="http://schemas.microsoft.com/office/drawing/2014/main" id="{47426004-919B-47FC-9120-EF37DF1609F2}"/>
              </a:ext>
            </a:extLst>
          </p:cNvPr>
          <p:cNvSpPr/>
          <p:nvPr/>
        </p:nvSpPr>
        <p:spPr bwMode="auto">
          <a:xfrm>
            <a:off x="4139952" y="1740203"/>
            <a:ext cx="288032" cy="1040725"/>
          </a:xfrm>
          <a:prstGeom prst="downArrow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B84D7-CFD9-43FE-85F5-157EA8C2953B}"/>
              </a:ext>
            </a:extLst>
          </p:cNvPr>
          <p:cNvSpPr txBox="1"/>
          <p:nvPr/>
        </p:nvSpPr>
        <p:spPr>
          <a:xfrm>
            <a:off x="6732240" y="1588076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HY강B" pitchFamily="18" charset="-127"/>
                <a:ea typeface="HY강B" pitchFamily="18" charset="-127"/>
              </a:rPr>
              <a:t>개발자 관점</a:t>
            </a:r>
          </a:p>
        </p:txBody>
      </p:sp>
      <p:sp>
        <p:nvSpPr>
          <p:cNvPr id="8" name="아래쪽 화살표 6">
            <a:extLst>
              <a:ext uri="{FF2B5EF4-FFF2-40B4-BE49-F238E27FC236}">
                <a16:creationId xmlns:a16="http://schemas.microsoft.com/office/drawing/2014/main" id="{4EF24ACB-DE87-4BC2-9F5D-B2EFFE3B7D02}"/>
              </a:ext>
            </a:extLst>
          </p:cNvPr>
          <p:cNvSpPr/>
          <p:nvPr/>
        </p:nvSpPr>
        <p:spPr bwMode="auto">
          <a:xfrm rot="2040940">
            <a:off x="6910424" y="1942068"/>
            <a:ext cx="371525" cy="1008112"/>
          </a:xfrm>
          <a:prstGeom prst="downArrow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105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CA6F9-1E1C-43A1-9264-728DC12AD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현황판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07229-EC73-4B5F-90A4-C0AAFA0E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타스크의</a:t>
            </a:r>
            <a:r>
              <a:rPr lang="ko-KR" altLang="en-US" dirty="0"/>
              <a:t> 분류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To Do(</a:t>
            </a:r>
            <a:r>
              <a:rPr lang="ko-KR" altLang="en-US" dirty="0"/>
              <a:t>할 일</a:t>
            </a:r>
            <a:r>
              <a:rPr lang="en-US" altLang="ko-KR" dirty="0"/>
              <a:t>) : </a:t>
            </a:r>
            <a:r>
              <a:rPr lang="ko-KR" altLang="en-US" dirty="0"/>
              <a:t>개발자가 아직 </a:t>
            </a:r>
            <a:r>
              <a:rPr lang="ko-KR" altLang="en-US" dirty="0" err="1"/>
              <a:t>타스크를</a:t>
            </a:r>
            <a:r>
              <a:rPr lang="ko-KR" altLang="en-US" dirty="0"/>
              <a:t> 시작하지 않은 상태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In Progress(</a:t>
            </a:r>
            <a:r>
              <a:rPr lang="ko-KR" altLang="en-US" dirty="0"/>
              <a:t>진행중</a:t>
            </a:r>
            <a:r>
              <a:rPr lang="en-US" altLang="ko-KR" dirty="0"/>
              <a:t>) : </a:t>
            </a:r>
            <a:r>
              <a:rPr lang="ko-KR" altLang="en-US" dirty="0"/>
              <a:t>개발자가 </a:t>
            </a:r>
            <a:r>
              <a:rPr lang="ko-KR" altLang="en-US" dirty="0" err="1"/>
              <a:t>타스크를</a:t>
            </a:r>
            <a:r>
              <a:rPr lang="ko-KR" altLang="en-US" dirty="0"/>
              <a:t> 시작해서 작업을 진행 중인 상태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Done(</a:t>
            </a:r>
            <a:r>
              <a:rPr lang="ko-KR" altLang="en-US" dirty="0"/>
              <a:t>완료</a:t>
            </a:r>
            <a:r>
              <a:rPr lang="en-US" altLang="ko-KR" dirty="0"/>
              <a:t>) : </a:t>
            </a:r>
            <a:r>
              <a:rPr lang="ko-KR" altLang="en-US" dirty="0"/>
              <a:t>개발자가 </a:t>
            </a:r>
            <a:r>
              <a:rPr lang="ko-KR" altLang="en-US" dirty="0" err="1"/>
              <a:t>타스크의</a:t>
            </a:r>
            <a:r>
              <a:rPr lang="ko-KR" altLang="en-US" dirty="0"/>
              <a:t> 완료조건을 만족하여 작업을 마친 상태</a:t>
            </a:r>
          </a:p>
        </p:txBody>
      </p:sp>
      <p:pic>
        <p:nvPicPr>
          <p:cNvPr id="4" name="_x195723272" descr="EMB000022fc29b4">
            <a:extLst>
              <a:ext uri="{FF2B5EF4-FFF2-40B4-BE49-F238E27FC236}">
                <a16:creationId xmlns:a16="http://schemas.microsoft.com/office/drawing/2014/main" id="{1B85D920-7284-4B7B-B7FE-FE1F5EE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0" y="2477615"/>
            <a:ext cx="8197040" cy="427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094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AB109-F164-496B-8742-382292EB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스크럼 </a:t>
            </a:r>
            <a:r>
              <a:rPr lang="en-US" altLang="ko-KR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– Sprint Plan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F9AA3-896A-48FA-8504-50FF56E1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9C7198-364B-49EF-89E7-3D54DEC5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" y="1412776"/>
            <a:ext cx="8987705" cy="4789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06BBF8-A446-450D-AEBF-45278E30BF32}"/>
              </a:ext>
            </a:extLst>
          </p:cNvPr>
          <p:cNvSpPr/>
          <p:nvPr/>
        </p:nvSpPr>
        <p:spPr>
          <a:xfrm>
            <a:off x="4752020" y="2132856"/>
            <a:ext cx="3852428" cy="36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5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97C92-6C5F-4EFA-A0BA-573D2D0C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일일 스크럼 미팅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83BC7-AA49-4839-992D-3D3D94B2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매일 정해진 시간에 정해진 장소에서 개발팀이 모여 </a:t>
            </a:r>
            <a:r>
              <a:rPr lang="ko-KR" altLang="en-US" sz="2100" b="1" dirty="0"/>
              <a:t>어제 했던 일</a:t>
            </a:r>
            <a:r>
              <a:rPr lang="en-US" altLang="ko-KR" sz="2100" b="1" dirty="0"/>
              <a:t>,      </a:t>
            </a:r>
            <a:r>
              <a:rPr lang="ko-KR" altLang="en-US" sz="2100" b="1" dirty="0"/>
              <a:t>오늘 할 일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작업을 수행하는 중에 문제가 되는 일</a:t>
            </a:r>
            <a:r>
              <a:rPr lang="en-US" altLang="ko-KR" sz="2100" b="1" dirty="0"/>
              <a:t>, </a:t>
            </a:r>
            <a:r>
              <a:rPr lang="ko-KR" altLang="en-US" sz="2100" b="1" dirty="0"/>
              <a:t>도움이 필요한 일 </a:t>
            </a:r>
            <a:r>
              <a:rPr lang="ko-KR" altLang="en-US" dirty="0"/>
              <a:t>공유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미팅 시간 </a:t>
            </a:r>
            <a:r>
              <a:rPr lang="en-US" altLang="ko-KR" dirty="0"/>
              <a:t>: 15~20</a:t>
            </a:r>
            <a:r>
              <a:rPr lang="ko-KR" altLang="en-US" dirty="0"/>
              <a:t>분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스탠드업 미팅 </a:t>
            </a:r>
            <a:r>
              <a:rPr lang="en-US" altLang="ko-KR" dirty="0"/>
              <a:t>: </a:t>
            </a:r>
            <a:r>
              <a:rPr lang="ko-KR" altLang="en-US" dirty="0"/>
              <a:t>오랫동안 지속하지 않고 서서 진행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팀의 진척상황</a:t>
            </a:r>
            <a:r>
              <a:rPr lang="en-US" altLang="ko-KR" dirty="0"/>
              <a:t>, </a:t>
            </a:r>
            <a:r>
              <a:rPr lang="ko-KR" altLang="en-US" dirty="0"/>
              <a:t>문제점을 공유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46BBC2-697F-4B34-AD8B-550F02BBE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61" y="3421556"/>
            <a:ext cx="7018628" cy="2911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31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47BAA-6FDA-4D96-A8E2-804B4EA1E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스프린트 리뷰</a:t>
            </a:r>
            <a:r>
              <a:rPr lang="en-US" altLang="ko-KR" dirty="0"/>
              <a:t>(Sprint Review)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39D462-485A-4BB5-BD98-C17C708E0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정의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스프린트 종류 후 개발팀이 개발한 제품을 고객에게 보여 주면서   데모를 수행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특징</a:t>
            </a:r>
            <a:endParaRPr lang="en-US" altLang="ko-KR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latin typeface="+mn-ea"/>
              </a:rPr>
              <a:t>고객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요구사항이 해당 스프린트 동안 잘 반영되었는지 평가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피드백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맑은 고딕"/>
              <a:buAutoNum type="arabicPeriod"/>
            </a:pPr>
            <a:r>
              <a:rPr lang="ko-KR" altLang="en-US" dirty="0">
                <a:latin typeface="+mn-ea"/>
              </a:rPr>
              <a:t>제품 오너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여러 지적사항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개선 사항을 정리하여 다음 스프린트에 반영    되도록 제품 백로그를 다시 갱신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70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6A419-6E86-469E-9A69-B11523D5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A7A2F9-211B-4B44-A133-6A6C25A9DB3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4DF70F9-3413-49BC-A586-15FCFC1ECC7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2C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EC306C-90B3-4C13-B965-2890571C14A8}"/>
                </a:ext>
              </a:extLst>
            </p:cNvPr>
            <p:cNvSpPr txBox="1"/>
            <p:nvPr/>
          </p:nvSpPr>
          <p:spPr>
            <a:xfrm>
              <a:off x="1411269" y="3044279"/>
              <a:ext cx="6321462" cy="7694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SDLC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323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FCEB1-EE36-4DE6-8501-69167553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스프린트 회고</a:t>
            </a:r>
            <a:r>
              <a:rPr lang="en-US" altLang="ko-KR" dirty="0"/>
              <a:t>(Sprint Retrospect)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7969A-2A94-437C-9038-C9C94AFC2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프로젝트를 진행하는 과정에서 드러난 좋았던 점</a:t>
            </a:r>
            <a:r>
              <a:rPr lang="en-US" altLang="ko-KR" dirty="0"/>
              <a:t>, </a:t>
            </a:r>
            <a:r>
              <a:rPr lang="ko-KR" altLang="en-US" dirty="0"/>
              <a:t>문제점 도출</a:t>
            </a: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시점 </a:t>
            </a:r>
            <a:r>
              <a:rPr lang="en-US" altLang="ko-KR" dirty="0"/>
              <a:t>: </a:t>
            </a:r>
            <a:r>
              <a:rPr lang="ko-KR" altLang="en-US" dirty="0"/>
              <a:t>스프린트가 끝나는 시점 </a:t>
            </a:r>
            <a:r>
              <a:rPr lang="en-US" altLang="ko-KR" dirty="0"/>
              <a:t>/ </a:t>
            </a:r>
            <a:r>
              <a:rPr lang="ko-KR" altLang="en-US" dirty="0"/>
              <a:t>일정주기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보다 나은 개선할 수 있는 방법을 모색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이미 설정된 프로세스만 프로젝트를 진행하는 것이 아닌 프로세스가 계속적으로 개선되도록 하여 변화하는 환경에 능동적인 대응이 가능</a:t>
            </a:r>
          </a:p>
        </p:txBody>
      </p:sp>
    </p:spTree>
    <p:extLst>
      <p:ext uri="{BB962C8B-B14F-4D97-AF65-F5344CB8AC3E}">
        <p14:creationId xmlns:p14="http://schemas.microsoft.com/office/powerpoint/2010/main" val="1828695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6A419-6E86-469E-9A69-B11523D5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A7A2F9-211B-4B44-A133-6A6C25A9DB3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4DF70F9-3413-49BC-A586-15FCFC1ECC7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2C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EC306C-90B3-4C13-B965-2890571C14A8}"/>
                </a:ext>
              </a:extLst>
            </p:cNvPr>
            <p:cNvSpPr txBox="1"/>
            <p:nvPr/>
          </p:nvSpPr>
          <p:spPr>
            <a:xfrm>
              <a:off x="1411269" y="2705725"/>
              <a:ext cx="6321462" cy="144655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lt"/>
                </a:rPr>
                <a:t>소프트웨어 </a:t>
              </a:r>
              <a:endParaRPr lang="en-US" altLang="ko-KR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lt"/>
                </a:rPr>
                <a:t>개발과 모델링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137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0AFA6-C917-4D0F-BC4D-52FD6F94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개발과 모델링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F884FEA-13AC-49CC-9363-AB35B6041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7604" y="1016732"/>
            <a:ext cx="6276768" cy="38524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918D970-FAA6-456D-A226-A1807419FE63}"/>
              </a:ext>
            </a:extLst>
          </p:cNvPr>
          <p:cNvSpPr>
            <a:spLocks noGrp="1"/>
          </p:cNvSpPr>
          <p:nvPr/>
        </p:nvSpPr>
        <p:spPr bwMode="auto">
          <a:xfrm>
            <a:off x="611188" y="4724400"/>
            <a:ext cx="82296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140000"/>
              </a:lnSpc>
              <a:spcBef>
                <a:spcPct val="20000"/>
              </a:spcBef>
              <a:buClr>
                <a:srgbClr val="C40000"/>
              </a:buClr>
              <a:buFont typeface="Arial" pitchFamily="34" charset="0"/>
              <a:buChar char="•"/>
            </a:pPr>
            <a:r>
              <a:rPr lang="ko-KR" altLang="en-US" sz="2000" dirty="0">
                <a:latin typeface="+mn-ea"/>
              </a:rPr>
              <a:t>모델의 역할</a:t>
            </a:r>
            <a:endParaRPr lang="en-US" altLang="ko-KR" sz="2000" dirty="0">
              <a:latin typeface="+mn-ea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+mn-ea"/>
              </a:rPr>
              <a:t>서로의 해석을 공유해 합의를 이루거나 해석의 타당성을 검토</a:t>
            </a:r>
            <a:endParaRPr lang="en-US" altLang="ko-KR" sz="1600" dirty="0">
              <a:latin typeface="+mn-ea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+mn-ea"/>
              </a:rPr>
              <a:t>현재 시스템 또는 앞으로 개발할 시스템의 원하는 모습을 가시화</a:t>
            </a:r>
            <a:endParaRPr lang="en-US" altLang="ko-KR" sz="1600" dirty="0">
              <a:latin typeface="+mn-ea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+mn-ea"/>
              </a:rPr>
              <a:t>시스템의 구조와 행위를 명세</a:t>
            </a:r>
            <a:endParaRPr lang="en-US" altLang="ko-KR" sz="1600" dirty="0">
              <a:latin typeface="+mn-ea"/>
            </a:endParaRPr>
          </a:p>
          <a:p>
            <a:pPr marL="742950" lvl="1" indent="-285750" eaLnBrk="0" hangingPunct="0">
              <a:lnSpc>
                <a:spcPct val="12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ko-KR" altLang="en-US" sz="1600" dirty="0">
                <a:latin typeface="+mn-ea"/>
              </a:rPr>
              <a:t>시스템을 구축하는 틀 제공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6216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0AFA6-C917-4D0F-BC4D-52FD6F94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  <a:r>
              <a:rPr lang="en-US" altLang="ko-KR" dirty="0"/>
              <a:t>(Abstraction)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C02AB-11E6-42C5-87DA-65129C7CF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특정 관점에서 문제와 관련이 있는 점은 부각시키고</a:t>
            </a:r>
            <a:r>
              <a:rPr lang="en-US" altLang="ko-KR" dirty="0"/>
              <a:t>,   </a:t>
            </a:r>
            <a:r>
              <a:rPr lang="ko-KR" altLang="en-US" dirty="0"/>
              <a:t>관련이 없으면 단순화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추상화를 하는 이유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dirty="0"/>
              <a:t>문제가 복잡할수록 문제를 이해하는데 필수적인 것에만 중점을 두고 모델링을 하는 것이 중요하다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5169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6A419-6E86-469E-9A69-B11523D5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A7A2F9-211B-4B44-A133-6A6C25A9DB3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4DF70F9-3413-49BC-A586-15FCFC1ECC7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2C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EC306C-90B3-4C13-B965-2890571C14A8}"/>
                </a:ext>
              </a:extLst>
            </p:cNvPr>
            <p:cNvSpPr txBox="1"/>
            <p:nvPr/>
          </p:nvSpPr>
          <p:spPr>
            <a:xfrm>
              <a:off x="1411269" y="3044279"/>
              <a:ext cx="6321462" cy="7694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UML</a:t>
              </a:r>
              <a:r>
                <a:rPr lang="ko-KR" altLang="en-US" dirty="0">
                  <a:solidFill>
                    <a:schemeClr val="bg1"/>
                  </a:solidFill>
                  <a:latin typeface="+mj-lt"/>
                </a:rPr>
                <a:t> 다이어그램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739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090EA-AFEE-426B-B249-E79623C1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UML(Unified Modeling Language)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06156-D2E6-47EE-A0A8-A2F046196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UML? </a:t>
            </a:r>
            <a:r>
              <a:rPr lang="ko-KR" altLang="en-US" dirty="0"/>
              <a:t>시스템 개발과정에서 개발자 간의 의사소통을 원활히 이루어지도록 </a:t>
            </a:r>
            <a:r>
              <a:rPr lang="ko-KR" altLang="en-US" b="1" dirty="0">
                <a:solidFill>
                  <a:srgbClr val="FF0000"/>
                </a:solidFill>
              </a:rPr>
              <a:t>표준화한 모델링 언어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객체지향 모델링 언어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0519D0-0822-4B07-8596-21AA2C8AB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8" b="49776"/>
          <a:stretch/>
        </p:blipFill>
        <p:spPr bwMode="auto">
          <a:xfrm>
            <a:off x="3631556" y="1628800"/>
            <a:ext cx="5464973" cy="27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A3F1DF4-4118-4DC8-9364-C4107BC68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76" r="6718"/>
          <a:stretch/>
        </p:blipFill>
        <p:spPr bwMode="auto">
          <a:xfrm>
            <a:off x="3645840" y="4401113"/>
            <a:ext cx="5393923" cy="237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35EEC-3B35-4B46-94D6-B4C736CA1328}"/>
              </a:ext>
            </a:extLst>
          </p:cNvPr>
          <p:cNvSpPr txBox="1"/>
          <p:nvPr/>
        </p:nvSpPr>
        <p:spPr>
          <a:xfrm>
            <a:off x="1130363" y="2841985"/>
            <a:ext cx="208823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+mj-lt"/>
                <a:ea typeface="바탕" panose="02030600000101010101" pitchFamily="18" charset="-127"/>
                <a:cs typeface="Times New Roman" panose="02020603050405020304" pitchFamily="18" charset="0"/>
              </a:rPr>
              <a:t>구조적</a:t>
            </a:r>
            <a:r>
              <a:rPr lang="en-US" altLang="ko-KR" sz="2800" dirty="0">
                <a:latin typeface="+mj-lt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800" dirty="0">
                <a:latin typeface="+mj-lt"/>
                <a:ea typeface="바탕" panose="02030600000101010101" pitchFamily="18" charset="-127"/>
                <a:cs typeface="Times New Roman" panose="02020603050405020304" pitchFamily="18" charset="0"/>
              </a:rPr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18139-CCB6-4100-A7B0-CC7C5331C9B3}"/>
              </a:ext>
            </a:extLst>
          </p:cNvPr>
          <p:cNvSpPr txBox="1"/>
          <p:nvPr/>
        </p:nvSpPr>
        <p:spPr>
          <a:xfrm>
            <a:off x="1118883" y="5327922"/>
            <a:ext cx="208823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+mj-lt"/>
                <a:ea typeface="바탕" panose="02030600000101010101" pitchFamily="18" charset="-127"/>
                <a:cs typeface="Times New Roman" panose="02020603050405020304" pitchFamily="18" charset="0"/>
              </a:rPr>
              <a:t>행위적</a:t>
            </a:r>
            <a:r>
              <a:rPr lang="en-US" altLang="ko-KR" sz="2800" dirty="0">
                <a:latin typeface="+mj-lt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800" dirty="0">
                <a:latin typeface="+mj-lt"/>
                <a:ea typeface="바탕" panose="02030600000101010101" pitchFamily="18" charset="-127"/>
                <a:cs typeface="Times New Roman" panose="02020603050405020304" pitchFamily="18" charset="0"/>
              </a:rPr>
              <a:t>모델</a:t>
            </a:r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A301A9E4-EC25-446B-807E-F1CF94E9EC4C}"/>
              </a:ext>
            </a:extLst>
          </p:cNvPr>
          <p:cNvSpPr/>
          <p:nvPr/>
        </p:nvSpPr>
        <p:spPr>
          <a:xfrm>
            <a:off x="3207115" y="1858390"/>
            <a:ext cx="612068" cy="249041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664C5EBC-7785-4C69-B41B-D8EA3E991500}"/>
              </a:ext>
            </a:extLst>
          </p:cNvPr>
          <p:cNvSpPr/>
          <p:nvPr/>
        </p:nvSpPr>
        <p:spPr>
          <a:xfrm>
            <a:off x="3207115" y="4467825"/>
            <a:ext cx="612068" cy="2243415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3D79BC-A23C-4BB6-A2E5-7AC772B97CDD}"/>
              </a:ext>
            </a:extLst>
          </p:cNvPr>
          <p:cNvSpPr txBox="1"/>
          <p:nvPr/>
        </p:nvSpPr>
        <p:spPr>
          <a:xfrm>
            <a:off x="0" y="6200900"/>
            <a:ext cx="33749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※ </a:t>
            </a:r>
            <a:r>
              <a:rPr lang="ko-KR" altLang="en-US" sz="1800" b="1" dirty="0">
                <a:solidFill>
                  <a:srgbClr val="FF0000"/>
                </a:solidFill>
              </a:rPr>
              <a:t>분류에 따른 유형을 기억하기</a:t>
            </a:r>
            <a:endParaRPr lang="en-US" altLang="ko-KR" sz="1800" b="1" dirty="0">
              <a:solidFill>
                <a:srgbClr val="FF0000"/>
              </a:solidFill>
            </a:endParaRPr>
          </a:p>
          <a:p>
            <a:r>
              <a:rPr lang="en-US" altLang="ko-KR" sz="1800" b="1" dirty="0">
                <a:solidFill>
                  <a:srgbClr val="FF0000"/>
                </a:solidFill>
              </a:rPr>
              <a:t>※ </a:t>
            </a:r>
            <a:r>
              <a:rPr lang="ko-KR" altLang="en-US" sz="1800" b="1" dirty="0">
                <a:solidFill>
                  <a:srgbClr val="FF0000"/>
                </a:solidFill>
              </a:rPr>
              <a:t>목적 암기</a:t>
            </a:r>
            <a:r>
              <a:rPr lang="en-US" altLang="ko-KR" sz="1800" b="1" dirty="0">
                <a:solidFill>
                  <a:srgbClr val="FF0000"/>
                </a:solidFill>
              </a:rPr>
              <a:t>x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38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6A419-6E86-469E-9A69-B11523D5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A7A2F9-211B-4B44-A133-6A6C25A9DB3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4DF70F9-3413-49BC-A586-15FCFC1ECC7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2C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EC306C-90B3-4C13-B965-2890571C14A8}"/>
                </a:ext>
              </a:extLst>
            </p:cNvPr>
            <p:cNvSpPr txBox="1"/>
            <p:nvPr/>
          </p:nvSpPr>
          <p:spPr>
            <a:xfrm>
              <a:off x="1411269" y="2705725"/>
              <a:ext cx="6321462" cy="144655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+mj-lt"/>
                </a:rPr>
                <a:t>유스케이스</a:t>
              </a:r>
              <a:r>
                <a:rPr lang="ko-KR" altLang="en-US" dirty="0">
                  <a:solidFill>
                    <a:schemeClr val="bg1"/>
                  </a:solidFill>
                  <a:latin typeface="+mj-lt"/>
                </a:rPr>
                <a:t> 다이어그램</a:t>
              </a:r>
              <a:endParaRPr lang="en-US" altLang="ko-KR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  <a:latin typeface="+mj-lt"/>
                </a:rPr>
                <a:t>Usecase</a:t>
              </a:r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 Diagram)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112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C3D3E-F850-41E1-B1BB-B053EA3C1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37B88-216A-4C4A-ADAF-A2D203A5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u="sng" dirty="0"/>
              <a:t>사용자관점</a:t>
            </a:r>
            <a:r>
              <a:rPr lang="ko-KR" altLang="en-US" dirty="0"/>
              <a:t>에서 시스템을 사용하는 목적들을 기술한 다이어그램</a:t>
            </a:r>
            <a:endParaRPr lang="en-US" altLang="ko-KR" dirty="0"/>
          </a:p>
          <a:p>
            <a:r>
              <a:rPr lang="ko-KR" altLang="en-US" dirty="0"/>
              <a:t>특징 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목적달성을 위한 사용자와 시스템 사이의 상호작용 포함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시스템이 제공하는 기능</a:t>
            </a:r>
            <a:r>
              <a:rPr lang="en-US" altLang="ko-KR" dirty="0"/>
              <a:t>, </a:t>
            </a:r>
            <a:r>
              <a:rPr lang="ko-KR" altLang="en-US" dirty="0"/>
              <a:t>서비스 정의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시스템의 범위를 결정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구성요소 </a:t>
            </a:r>
            <a:r>
              <a:rPr lang="en-US" altLang="ko-KR" dirty="0"/>
              <a:t>: </a:t>
            </a:r>
            <a:r>
              <a:rPr lang="ko-KR" altLang="en-US" dirty="0" err="1"/>
              <a:t>액터</a:t>
            </a:r>
            <a:r>
              <a:rPr lang="en-US" altLang="ko-KR" dirty="0"/>
              <a:t>, </a:t>
            </a:r>
            <a:r>
              <a:rPr lang="ko-KR" altLang="en-US" dirty="0" err="1"/>
              <a:t>유스케이스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시스템범위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82E1446-A0BA-4AAB-96DA-FA0100305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91" y="3416980"/>
            <a:ext cx="4571417" cy="301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412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BDEB5-48FB-487E-8058-C16453F6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err="1"/>
              <a:t>유스케이스</a:t>
            </a:r>
            <a:r>
              <a:rPr lang="ko-KR" altLang="en-US" sz="4000" dirty="0"/>
              <a:t> 다이어그램</a:t>
            </a:r>
            <a:r>
              <a:rPr lang="en-US" altLang="ko-KR" sz="4000" dirty="0"/>
              <a:t>(</a:t>
            </a:r>
            <a:r>
              <a:rPr lang="ko-KR" altLang="en-US" sz="4000" dirty="0" err="1"/>
              <a:t>액터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B09C6-377A-424A-9C58-103BC797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액터</a:t>
            </a:r>
            <a:r>
              <a:rPr lang="en-US" altLang="ko-KR" dirty="0"/>
              <a:t>(Actor)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시스템 외부에 존재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시스템과 상호작용하는 대상</a:t>
            </a:r>
            <a:r>
              <a:rPr lang="en-US" altLang="ko-KR" dirty="0"/>
              <a:t>(</a:t>
            </a:r>
            <a:r>
              <a:rPr lang="ko-KR" altLang="en-US" dirty="0"/>
              <a:t>사람 </a:t>
            </a:r>
            <a:r>
              <a:rPr lang="en-US" altLang="ko-KR" dirty="0"/>
              <a:t>or 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외부개체가 사람이면 막대인간</a:t>
            </a:r>
            <a:r>
              <a:rPr lang="en-US" altLang="ko-KR" dirty="0"/>
              <a:t>, </a:t>
            </a:r>
            <a:r>
              <a:rPr lang="ko-KR" altLang="en-US" dirty="0"/>
              <a:t>시스템이면 박스에 </a:t>
            </a:r>
            <a:r>
              <a:rPr lang="en-US" altLang="ko-KR" dirty="0"/>
              <a:t>&lt;&lt;actor&gt;&gt;</a:t>
            </a:r>
            <a:r>
              <a:rPr lang="ko-KR" altLang="en-US" dirty="0"/>
              <a:t>표기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주 </a:t>
            </a:r>
            <a:r>
              <a:rPr lang="ko-KR" altLang="en-US" dirty="0" err="1"/>
              <a:t>액터</a:t>
            </a:r>
            <a:r>
              <a:rPr lang="en-US" altLang="ko-KR" dirty="0"/>
              <a:t>(</a:t>
            </a:r>
            <a:r>
              <a:rPr lang="ko-KR" altLang="en-US" dirty="0"/>
              <a:t>시스템의 서비스를 필요</a:t>
            </a:r>
            <a:r>
              <a:rPr lang="en-US" altLang="ko-KR" dirty="0"/>
              <a:t>), </a:t>
            </a:r>
            <a:r>
              <a:rPr lang="ko-KR" altLang="en-US" dirty="0"/>
              <a:t>부 </a:t>
            </a:r>
            <a:r>
              <a:rPr lang="ko-KR" altLang="en-US" dirty="0" err="1"/>
              <a:t>액터</a:t>
            </a:r>
            <a:r>
              <a:rPr lang="en-US" altLang="ko-KR" dirty="0"/>
              <a:t>(</a:t>
            </a:r>
            <a:r>
              <a:rPr lang="ko-KR" altLang="en-US" dirty="0"/>
              <a:t>시스템에 서비스 제공</a:t>
            </a:r>
            <a:r>
              <a:rPr lang="en-US" altLang="ko-KR" dirty="0"/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4420AF-C5F6-4447-A4DD-CCA3EA87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96" y="3007392"/>
            <a:ext cx="5831557" cy="385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921CF2-F454-4C97-8F05-CCAFA0D8ABB4}"/>
              </a:ext>
            </a:extLst>
          </p:cNvPr>
          <p:cNvSpPr/>
          <p:nvPr/>
        </p:nvSpPr>
        <p:spPr>
          <a:xfrm>
            <a:off x="1646696" y="3007392"/>
            <a:ext cx="828092" cy="3274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34A095-0C0F-4679-B2EF-4E5396E59A20}"/>
              </a:ext>
            </a:extLst>
          </p:cNvPr>
          <p:cNvSpPr/>
          <p:nvPr/>
        </p:nvSpPr>
        <p:spPr>
          <a:xfrm>
            <a:off x="6075024" y="3007392"/>
            <a:ext cx="1116124" cy="3274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5F250-291B-4FC9-B7DB-D2E92C44C4C9}"/>
              </a:ext>
            </a:extLst>
          </p:cNvPr>
          <p:cNvSpPr txBox="1"/>
          <p:nvPr/>
        </p:nvSpPr>
        <p:spPr>
          <a:xfrm>
            <a:off x="112254" y="4383127"/>
            <a:ext cx="147616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주 </a:t>
            </a:r>
            <a:r>
              <a:rPr lang="ko-KR" altLang="en-US" sz="2800" dirty="0" err="1"/>
              <a:t>액터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CD13D-3379-4935-ABBB-0C44AFCF446C}"/>
              </a:ext>
            </a:extLst>
          </p:cNvPr>
          <p:cNvSpPr txBox="1"/>
          <p:nvPr/>
        </p:nvSpPr>
        <p:spPr>
          <a:xfrm>
            <a:off x="7180336" y="4383127"/>
            <a:ext cx="156812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부 </a:t>
            </a:r>
            <a:r>
              <a:rPr lang="ko-KR" altLang="en-US" sz="2800" dirty="0" err="1"/>
              <a:t>액터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40481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BDEB5-48FB-487E-8058-C16453F6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err="1"/>
              <a:t>유스케이스</a:t>
            </a:r>
            <a:r>
              <a:rPr lang="ko-KR" altLang="en-US" sz="4000" dirty="0"/>
              <a:t> 다이어그램</a:t>
            </a:r>
            <a:r>
              <a:rPr lang="en-US" altLang="ko-KR" sz="3600" dirty="0"/>
              <a:t>(</a:t>
            </a:r>
            <a:r>
              <a:rPr lang="ko-KR" altLang="en-US" sz="3600" dirty="0" err="1"/>
              <a:t>유스케이스</a:t>
            </a:r>
            <a:r>
              <a:rPr lang="en-US" altLang="ko-KR" sz="3600" dirty="0"/>
              <a:t>)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B09C6-377A-424A-9C58-103BC797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en-US" altLang="ko-KR" dirty="0"/>
              <a:t>(</a:t>
            </a:r>
            <a:r>
              <a:rPr lang="en-US" altLang="ko-KR" dirty="0" err="1"/>
              <a:t>Usecase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타원형으로 표시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시스템과 </a:t>
            </a:r>
            <a:r>
              <a:rPr lang="ko-KR" altLang="en-US" dirty="0" err="1"/>
              <a:t>액터</a:t>
            </a:r>
            <a:r>
              <a:rPr lang="ko-KR" altLang="en-US" dirty="0"/>
              <a:t> 간에 수행하는 일련의 상호작용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이름은 상호작용하는 목적을 단순하게 기술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4420AF-C5F6-4447-A4DD-CCA3EA87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96" y="2602580"/>
            <a:ext cx="5831557" cy="385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921CF2-F454-4C97-8F05-CCAFA0D8ABB4}"/>
              </a:ext>
            </a:extLst>
          </p:cNvPr>
          <p:cNvSpPr/>
          <p:nvPr/>
        </p:nvSpPr>
        <p:spPr>
          <a:xfrm>
            <a:off x="3167844" y="2852936"/>
            <a:ext cx="100811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04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35FBB4-9F51-4F89-BADD-7358ACEE48CE}"/>
              </a:ext>
            </a:extLst>
          </p:cNvPr>
          <p:cNvSpPr txBox="1">
            <a:spLocks/>
          </p:cNvSpPr>
          <p:nvPr/>
        </p:nvSpPr>
        <p:spPr>
          <a:xfrm>
            <a:off x="53975" y="897958"/>
            <a:ext cx="9045575" cy="5545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/>
              <a:t> SDLC?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Software Development Life Cycle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800" dirty="0"/>
              <a:t>소프트웨어 생명주기 모델</a:t>
            </a:r>
            <a:endParaRPr lang="en-US" altLang="ko-KR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SW</a:t>
            </a:r>
            <a:r>
              <a:rPr lang="ko-KR" altLang="en-US" sz="1800" dirty="0"/>
              <a:t>의 탄생</a:t>
            </a:r>
            <a:r>
              <a:rPr lang="en-US" altLang="ko-KR" sz="1800" dirty="0"/>
              <a:t>, </a:t>
            </a:r>
            <a:r>
              <a:rPr lang="ko-KR" altLang="en-US" sz="1800" dirty="0"/>
              <a:t>개발과정</a:t>
            </a:r>
            <a:r>
              <a:rPr lang="en-US" altLang="ko-KR" sz="1800" dirty="0"/>
              <a:t>, </a:t>
            </a:r>
            <a:r>
              <a:rPr lang="ko-KR" altLang="en-US" sz="1800" dirty="0"/>
              <a:t>소멸까지의 전 과정</a:t>
            </a:r>
            <a:endParaRPr lang="en-US" altLang="ko-KR" sz="1800" dirty="0"/>
          </a:p>
        </p:txBody>
      </p:sp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SDLC </a:t>
            </a:r>
            <a:r>
              <a:rPr lang="en-US" altLang="ko-KR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소프트웨어 개발모델</a:t>
            </a:r>
            <a:r>
              <a:rPr lang="en-US" altLang="ko-KR" sz="32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)</a:t>
            </a:r>
            <a:endParaRPr lang="en-US" altLang="ko-KR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114" name="TextBox 4113"/>
          <p:cNvSpPr txBox="1"/>
          <p:nvPr/>
        </p:nvSpPr>
        <p:spPr>
          <a:xfrm>
            <a:off x="2459596" y="1511787"/>
            <a:ext cx="330656" cy="755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56B803B1-EB19-4002-8567-4A473666B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8064" y="1606278"/>
            <a:ext cx="3744416" cy="3645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00AE7-623B-4998-8E55-2673C31082B0}"/>
              </a:ext>
            </a:extLst>
          </p:cNvPr>
          <p:cNvSpPr txBox="1"/>
          <p:nvPr/>
        </p:nvSpPr>
        <p:spPr>
          <a:xfrm>
            <a:off x="2195736" y="6188543"/>
            <a:ext cx="8819966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  <a:hlinkClick r:id="rId3"/>
              </a:rPr>
              <a:t>출처</a:t>
            </a:r>
            <a:r>
              <a:rPr lang="en-US" altLang="ko-KR" sz="14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  <a:hlinkClick r:id="rId3"/>
              </a:rPr>
              <a:t>: https://blog.usejournal.com/what-is-software-development-lifecycle-sdlc-523fd09340a6</a:t>
            </a:r>
            <a:endParaRPr lang="ko-KR" altLang="en-US" sz="14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6CC1D-6C81-4999-8944-7AB38ED29AAA}"/>
              </a:ext>
            </a:extLst>
          </p:cNvPr>
          <p:cNvSpPr txBox="1"/>
          <p:nvPr/>
        </p:nvSpPr>
        <p:spPr>
          <a:xfrm>
            <a:off x="299145" y="2816932"/>
            <a:ext cx="3384376" cy="3008516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[SDLC</a:t>
            </a:r>
            <a:r>
              <a:rPr lang="ko-KR" altLang="en-US" sz="28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 모델</a:t>
            </a:r>
            <a:r>
              <a:rPr lang="en-US" altLang="ko-KR" sz="28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 요구사항 분석</a:t>
            </a:r>
            <a:endParaRPr lang="en-US" altLang="ko-KR" sz="20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 설계</a:t>
            </a:r>
            <a:endParaRPr lang="en-US" altLang="ko-KR" sz="20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 구현</a:t>
            </a:r>
            <a:endParaRPr lang="en-US" altLang="ko-KR" sz="20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 테스트</a:t>
            </a:r>
            <a:endParaRPr lang="en-US" altLang="ko-KR" sz="2000" dirty="0"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 유지보수</a:t>
            </a:r>
          </a:p>
        </p:txBody>
      </p:sp>
    </p:spTree>
    <p:extLst>
      <p:ext uri="{BB962C8B-B14F-4D97-AF65-F5344CB8AC3E}">
        <p14:creationId xmlns:p14="http://schemas.microsoft.com/office/powerpoint/2010/main" val="78991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BDEB5-48FB-487E-8058-C16453F6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err="1"/>
              <a:t>유스케이스</a:t>
            </a:r>
            <a:r>
              <a:rPr lang="ko-KR" altLang="en-US" sz="4000" dirty="0"/>
              <a:t> 다이어그램</a:t>
            </a:r>
            <a:r>
              <a:rPr lang="en-US" altLang="ko-KR" sz="4000" dirty="0"/>
              <a:t>(</a:t>
            </a:r>
            <a:r>
              <a:rPr lang="ko-KR" altLang="en-US" sz="4000" dirty="0"/>
              <a:t>관계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B09C6-377A-424A-9C58-103BC797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dirty="0"/>
              <a:t>(Relationship)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457200" indent="-457200">
              <a:buAutoNum type="arabicPeriod"/>
            </a:pPr>
            <a:r>
              <a:rPr lang="ko-KR" altLang="en-US" dirty="0" err="1"/>
              <a:t>액터와</a:t>
            </a:r>
            <a:r>
              <a:rPr lang="ko-KR" altLang="en-US" dirty="0"/>
              <a:t> </a:t>
            </a:r>
            <a:r>
              <a:rPr lang="ko-KR" altLang="en-US" dirty="0" err="1"/>
              <a:t>유스케이스</a:t>
            </a:r>
            <a:r>
              <a:rPr lang="ko-KR" altLang="en-US" dirty="0"/>
              <a:t> 또는 </a:t>
            </a:r>
            <a:r>
              <a:rPr lang="ko-KR" altLang="en-US" dirty="0" err="1"/>
              <a:t>유스케이스들</a:t>
            </a:r>
            <a:r>
              <a:rPr lang="ko-KR" altLang="en-US" dirty="0"/>
              <a:t> 사이에서 나타남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액터와</a:t>
            </a:r>
            <a:r>
              <a:rPr lang="ko-KR" altLang="en-US" dirty="0"/>
              <a:t> </a:t>
            </a:r>
            <a:r>
              <a:rPr lang="ko-KR" altLang="en-US" dirty="0" err="1"/>
              <a:t>유스케이스</a:t>
            </a:r>
            <a:r>
              <a:rPr lang="ko-KR" altLang="en-US" dirty="0"/>
              <a:t> 관계 </a:t>
            </a:r>
            <a:r>
              <a:rPr lang="en-US" altLang="ko-KR" dirty="0"/>
              <a:t>: </a:t>
            </a:r>
            <a:r>
              <a:rPr lang="ko-KR" altLang="en-US" dirty="0" err="1"/>
              <a:t>액터와</a:t>
            </a:r>
            <a:r>
              <a:rPr lang="ko-KR" altLang="en-US" dirty="0"/>
              <a:t> 시스템이 상호작용할 때 실선으로 이음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유스케이스간의</a:t>
            </a:r>
            <a:r>
              <a:rPr lang="ko-KR" altLang="en-US" dirty="0"/>
              <a:t> 관계 </a:t>
            </a:r>
            <a:r>
              <a:rPr lang="en-US" altLang="ko-KR" dirty="0"/>
              <a:t>: </a:t>
            </a:r>
            <a:r>
              <a:rPr lang="ko-KR" altLang="en-US" dirty="0"/>
              <a:t>포함관계</a:t>
            </a:r>
            <a:r>
              <a:rPr lang="en-US" altLang="ko-KR" dirty="0"/>
              <a:t>, </a:t>
            </a:r>
            <a:r>
              <a:rPr lang="ko-KR" altLang="en-US" dirty="0"/>
              <a:t>확장관계</a:t>
            </a:r>
            <a:r>
              <a:rPr lang="en-US" altLang="ko-KR" dirty="0"/>
              <a:t>, </a:t>
            </a:r>
            <a:r>
              <a:rPr lang="ko-KR" altLang="en-US" dirty="0"/>
              <a:t>일반화관계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4420AF-C5F6-4447-A4DD-CCA3EA87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96" y="2602580"/>
            <a:ext cx="5831557" cy="385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1921CF2-F454-4C97-8F05-CCAFA0D8ABB4}"/>
              </a:ext>
            </a:extLst>
          </p:cNvPr>
          <p:cNvSpPr/>
          <p:nvPr/>
        </p:nvSpPr>
        <p:spPr>
          <a:xfrm>
            <a:off x="4139952" y="3176562"/>
            <a:ext cx="756084" cy="1224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86D3F-9D23-4841-8665-4D27CDC1B67E}"/>
              </a:ext>
            </a:extLst>
          </p:cNvPr>
          <p:cNvSpPr/>
          <p:nvPr/>
        </p:nvSpPr>
        <p:spPr>
          <a:xfrm>
            <a:off x="3275856" y="4709961"/>
            <a:ext cx="1512168" cy="735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A94E31-9B90-43AF-8C4F-21748BC3BCC3}"/>
              </a:ext>
            </a:extLst>
          </p:cNvPr>
          <p:cNvSpPr/>
          <p:nvPr/>
        </p:nvSpPr>
        <p:spPr>
          <a:xfrm>
            <a:off x="2303748" y="2816727"/>
            <a:ext cx="864096" cy="936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03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BDEB5-48FB-487E-8058-C16453F6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err="1"/>
              <a:t>유스케이스</a:t>
            </a:r>
            <a:r>
              <a:rPr lang="ko-KR" altLang="en-US" sz="4000" dirty="0"/>
              <a:t> 다이어그램</a:t>
            </a:r>
            <a:r>
              <a:rPr lang="en-US" altLang="ko-KR" sz="4000" dirty="0"/>
              <a:t>(</a:t>
            </a:r>
            <a:r>
              <a:rPr lang="ko-KR" altLang="en-US" sz="4000" dirty="0"/>
              <a:t>관계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B09C6-377A-424A-9C58-103BC797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포함관계</a:t>
            </a:r>
            <a:r>
              <a:rPr lang="en-US" altLang="ko-KR" sz="1800" dirty="0"/>
              <a:t>: </a:t>
            </a:r>
          </a:p>
          <a:p>
            <a:pPr marL="457200" indent="-457200">
              <a:buAutoNum type="arabicPeriod"/>
            </a:pPr>
            <a:r>
              <a:rPr lang="ko-KR" altLang="en-US" sz="1800" u="sng" dirty="0">
                <a:solidFill>
                  <a:srgbClr val="FF0000"/>
                </a:solidFill>
              </a:rPr>
              <a:t>필수적 관계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1800" dirty="0" err="1"/>
              <a:t>유스케이스에서</a:t>
            </a:r>
            <a:r>
              <a:rPr lang="ko-KR" altLang="en-US" sz="1800" dirty="0"/>
              <a:t> 중복되는 단계를 떼어내고 새로운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생성</a:t>
            </a:r>
            <a:endParaRPr lang="en-US" altLang="ko-KR" sz="1800" dirty="0"/>
          </a:p>
          <a:p>
            <a:pPr marL="457200" indent="-457200">
              <a:buAutoNum type="arabicPeriod"/>
            </a:pPr>
            <a:r>
              <a:rPr lang="ko-KR" altLang="en-US" sz="1800" dirty="0"/>
              <a:t>원래의 </a:t>
            </a:r>
            <a:r>
              <a:rPr lang="ko-KR" altLang="en-US" sz="1800" dirty="0" err="1"/>
              <a:t>유스케이스에서</a:t>
            </a:r>
            <a:r>
              <a:rPr lang="ko-KR" altLang="en-US" sz="1800" dirty="0"/>
              <a:t> 새로운 </a:t>
            </a:r>
            <a:r>
              <a:rPr lang="ko-KR" altLang="en-US" sz="1800" dirty="0" err="1"/>
              <a:t>유스케이스방향으로</a:t>
            </a:r>
            <a:r>
              <a:rPr lang="ko-KR" altLang="en-US" sz="1800" dirty="0"/>
              <a:t> 점선 화살표</a:t>
            </a:r>
            <a:r>
              <a:rPr lang="en-US" altLang="ko-KR" sz="1800" dirty="0"/>
              <a:t>,&lt;&lt;include&gt;&gt;</a:t>
            </a:r>
            <a:r>
              <a:rPr lang="ko-KR" altLang="en-US" sz="1800" dirty="0"/>
              <a:t>표기</a:t>
            </a:r>
            <a:endParaRPr lang="en-US" altLang="ko-KR" sz="1800" dirty="0"/>
          </a:p>
          <a:p>
            <a:pPr marL="457200" indent="-457200">
              <a:buAutoNum type="arabicPeriod"/>
            </a:pPr>
            <a:endParaRPr lang="en-US" altLang="ko-KR" sz="1800" dirty="0"/>
          </a:p>
          <a:p>
            <a:pPr marL="457200" indent="-457200">
              <a:buAutoNum type="arabicPeriod"/>
            </a:pPr>
            <a:endParaRPr lang="en-US" altLang="ko-KR" sz="1800" dirty="0"/>
          </a:p>
          <a:p>
            <a:r>
              <a:rPr lang="ko-KR" altLang="en-US" sz="1800" dirty="0"/>
              <a:t>확장관계</a:t>
            </a:r>
            <a:r>
              <a:rPr lang="en-US" altLang="ko-KR" sz="1800" dirty="0"/>
              <a:t>:</a:t>
            </a:r>
          </a:p>
          <a:p>
            <a:pPr>
              <a:buAutoNum type="arabicPeriod"/>
            </a:pPr>
            <a:r>
              <a:rPr lang="ko-KR" altLang="en-US" sz="1800" u="sng" dirty="0">
                <a:solidFill>
                  <a:srgbClr val="FF0000"/>
                </a:solidFill>
              </a:rPr>
              <a:t>선택적 관계</a:t>
            </a:r>
            <a:endParaRPr lang="en-US" altLang="ko-KR" sz="1800" u="sng" dirty="0">
              <a:solidFill>
                <a:srgbClr val="FF0000"/>
              </a:solidFill>
            </a:endParaRPr>
          </a:p>
          <a:p>
            <a:pPr>
              <a:buAutoNum type="arabicPeriod"/>
            </a:pPr>
            <a:r>
              <a:rPr lang="ko-KR" altLang="en-US" sz="1800" dirty="0" err="1"/>
              <a:t>유스케이스가</a:t>
            </a:r>
            <a:r>
              <a:rPr lang="ko-KR" altLang="en-US" sz="1800" dirty="0"/>
              <a:t> 특정한 조건이 만족되는 경우에만 실행</a:t>
            </a:r>
            <a:endParaRPr lang="en-US" altLang="ko-KR" sz="1800" dirty="0"/>
          </a:p>
          <a:p>
            <a:pPr>
              <a:buAutoNum type="arabicPeriod"/>
            </a:pPr>
            <a:r>
              <a:rPr lang="ko-KR" altLang="en-US" sz="1800" dirty="0"/>
              <a:t>새로운 </a:t>
            </a:r>
            <a:r>
              <a:rPr lang="ko-KR" altLang="en-US" sz="1800" dirty="0" err="1"/>
              <a:t>유스케이스에서</a:t>
            </a:r>
            <a:r>
              <a:rPr lang="ko-KR" altLang="en-US" sz="1800" dirty="0"/>
              <a:t> 원래의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방향으로 점선 화살표</a:t>
            </a:r>
            <a:r>
              <a:rPr lang="en-US" altLang="ko-KR" sz="1800" dirty="0"/>
              <a:t>, &lt;&lt;extend&gt;&gt;</a:t>
            </a:r>
            <a:r>
              <a:rPr lang="ko-KR" altLang="en-US" sz="1800" dirty="0"/>
              <a:t>표기</a:t>
            </a:r>
            <a:endParaRPr lang="en-US" altLang="ko-KR" sz="1800" dirty="0"/>
          </a:p>
          <a:p>
            <a:pPr>
              <a:buAutoNum type="arabicPeriod"/>
            </a:pPr>
            <a:endParaRPr lang="en-US" altLang="ko-KR" sz="1800" dirty="0"/>
          </a:p>
          <a:p>
            <a:pPr>
              <a:buAutoNum type="arabicPeriod"/>
            </a:pPr>
            <a:endParaRPr lang="en-US" altLang="ko-KR" sz="1800" dirty="0"/>
          </a:p>
          <a:p>
            <a:r>
              <a:rPr lang="ko-KR" altLang="en-US" sz="1800" dirty="0"/>
              <a:t>일반화관계</a:t>
            </a:r>
            <a:r>
              <a:rPr lang="en-US" altLang="ko-KR" sz="1800" dirty="0"/>
              <a:t>:</a:t>
            </a:r>
          </a:p>
          <a:p>
            <a:pPr>
              <a:buAutoNum type="arabicPeriod"/>
            </a:pPr>
            <a:r>
              <a:rPr lang="ko-KR" altLang="en-US" sz="1800" dirty="0"/>
              <a:t>보편적인 </a:t>
            </a:r>
            <a:r>
              <a:rPr lang="ko-KR" altLang="en-US" sz="1800" dirty="0" err="1"/>
              <a:t>유스케이스와</a:t>
            </a:r>
            <a:r>
              <a:rPr lang="ko-KR" altLang="en-US" sz="1800" dirty="0"/>
              <a:t> 구체적인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사이에 존재</a:t>
            </a:r>
            <a:endParaRPr lang="en-US" altLang="ko-KR" sz="1800" dirty="0"/>
          </a:p>
          <a:p>
            <a:pPr>
              <a:buAutoNum type="arabicPeriod"/>
            </a:pPr>
            <a:r>
              <a:rPr lang="ko-KR" altLang="en-US" sz="1800" dirty="0"/>
              <a:t>구체적인 </a:t>
            </a:r>
            <a:r>
              <a:rPr lang="ko-KR" altLang="en-US" sz="1800" dirty="0" err="1"/>
              <a:t>유스케이스에서</a:t>
            </a:r>
            <a:r>
              <a:rPr lang="ko-KR" altLang="en-US" sz="1800" dirty="0"/>
              <a:t> 일반화된 </a:t>
            </a:r>
            <a:r>
              <a:rPr lang="ko-KR" altLang="en-US" sz="1800" dirty="0" err="1"/>
              <a:t>유스케이스</a:t>
            </a:r>
            <a:r>
              <a:rPr lang="ko-KR" altLang="en-US" sz="1800" dirty="0"/>
              <a:t> 방향으로 삼각형머리의 실선 화살표 연결</a:t>
            </a:r>
          </a:p>
        </p:txBody>
      </p:sp>
    </p:spTree>
    <p:extLst>
      <p:ext uri="{BB962C8B-B14F-4D97-AF65-F5344CB8AC3E}">
        <p14:creationId xmlns:p14="http://schemas.microsoft.com/office/powerpoint/2010/main" val="587195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CEFA8-47C9-40A9-B92D-D6C1C0C5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</a:t>
            </a:r>
            <a:r>
              <a:rPr lang="en-US" altLang="ko-KR" sz="3600" dirty="0"/>
              <a:t>(</a:t>
            </a:r>
            <a:r>
              <a:rPr lang="ko-KR" altLang="en-US" sz="3600" dirty="0" err="1"/>
              <a:t>관계예시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A0CC36-C766-401C-9F19-2B2524A9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A0A3D7-CB89-45DE-9F51-DF800C16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46" y="1150566"/>
            <a:ext cx="8594004" cy="50601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515812F-334A-4407-AC57-122C8A0FBC43}"/>
              </a:ext>
            </a:extLst>
          </p:cNvPr>
          <p:cNvSpPr/>
          <p:nvPr/>
        </p:nvSpPr>
        <p:spPr>
          <a:xfrm>
            <a:off x="6624228" y="3356582"/>
            <a:ext cx="396044" cy="36044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318820-944A-4ADE-85D0-8386706D46C0}"/>
              </a:ext>
            </a:extLst>
          </p:cNvPr>
          <p:cNvCxnSpPr>
            <a:cxnSpLocks/>
          </p:cNvCxnSpPr>
          <p:nvPr/>
        </p:nvCxnSpPr>
        <p:spPr>
          <a:xfrm flipH="1">
            <a:off x="6516216" y="3356582"/>
            <a:ext cx="504056" cy="57647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924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513AB-D1F4-4CC1-B709-27083A9E9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잘못된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7C6DAC-2FA2-424A-A327-26F3BE20D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다이어그램은 흐름도가 아니다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F74362B-2275-486A-B36B-9BD4BABED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349500"/>
            <a:ext cx="854392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930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3ADC5-055E-4260-AF6A-C8218930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올바른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F2D91-AEBE-4836-8D68-58195D95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과도한 포함관계를 자제</a:t>
            </a:r>
            <a:endParaRPr lang="en-US" altLang="ko-KR" dirty="0"/>
          </a:p>
          <a:p>
            <a:r>
              <a:rPr lang="ko-KR" altLang="en-US" dirty="0"/>
              <a:t>중복된 부분을 </a:t>
            </a:r>
            <a:r>
              <a:rPr lang="ko-KR" altLang="en-US" dirty="0" err="1"/>
              <a:t>유스케이스로</a:t>
            </a:r>
            <a:r>
              <a:rPr lang="ko-KR" altLang="en-US" dirty="0"/>
              <a:t> 분리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ko-KR" altLang="en-US" dirty="0" err="1"/>
              <a:t>유스케이스</a:t>
            </a:r>
            <a:r>
              <a:rPr lang="ko-KR" altLang="en-US" dirty="0"/>
              <a:t> 다이어그램은 물품조회와 물품구매를 하기 위해서라면 로그인을 해야함을 전제로 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38B55E8-83D9-4177-8AEB-5AA02CC58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76" y="2348880"/>
            <a:ext cx="8377248" cy="334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672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97876-8BE1-4F59-AC5D-AABE6015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기술서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E1002-66FB-4E8F-A411-64269ABE9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 err="1"/>
              <a:t>액터가</a:t>
            </a:r>
            <a:r>
              <a:rPr lang="ko-KR" altLang="en-US" dirty="0"/>
              <a:t> 해당 </a:t>
            </a:r>
            <a:r>
              <a:rPr lang="ko-KR" altLang="en-US" dirty="0" err="1"/>
              <a:t>유스케이스</a:t>
            </a:r>
            <a:r>
              <a:rPr lang="ko-KR" altLang="en-US" dirty="0"/>
              <a:t> 목적을 달성하기 위하여 시스템과 상호작용을 하는 과정을 구체적으로 묘사한 것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715EC2-1916-44B6-999D-B860C7055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" y="1824529"/>
            <a:ext cx="9130320" cy="503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6D070E2-CA55-4A02-B8F9-1691ED4F537A}"/>
              </a:ext>
            </a:extLst>
          </p:cNvPr>
          <p:cNvSpPr/>
          <p:nvPr/>
        </p:nvSpPr>
        <p:spPr>
          <a:xfrm>
            <a:off x="4103949" y="2384884"/>
            <a:ext cx="396044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A25994-1FF2-40FD-A0C8-F4C2E44918FC}"/>
              </a:ext>
            </a:extLst>
          </p:cNvPr>
          <p:cNvSpPr/>
          <p:nvPr/>
        </p:nvSpPr>
        <p:spPr>
          <a:xfrm>
            <a:off x="7560332" y="2780928"/>
            <a:ext cx="396044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D07DDB-0BE9-423F-AD8E-ABDEAAF569CB}"/>
              </a:ext>
            </a:extLst>
          </p:cNvPr>
          <p:cNvSpPr/>
          <p:nvPr/>
        </p:nvSpPr>
        <p:spPr>
          <a:xfrm>
            <a:off x="3635896" y="3428591"/>
            <a:ext cx="396044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7B10B0-876A-408D-ADD9-AA0AAF077C8D}"/>
              </a:ext>
            </a:extLst>
          </p:cNvPr>
          <p:cNvSpPr/>
          <p:nvPr/>
        </p:nvSpPr>
        <p:spPr>
          <a:xfrm>
            <a:off x="5904148" y="3825044"/>
            <a:ext cx="216024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21BED2-4829-434D-BD31-85295068C5B1}"/>
              </a:ext>
            </a:extLst>
          </p:cNvPr>
          <p:cNvSpPr/>
          <p:nvPr/>
        </p:nvSpPr>
        <p:spPr>
          <a:xfrm>
            <a:off x="2951820" y="4471084"/>
            <a:ext cx="2412268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F70566-77BC-4F7D-8DE7-D31B0C5F63FF}"/>
              </a:ext>
            </a:extLst>
          </p:cNvPr>
          <p:cNvSpPr/>
          <p:nvPr/>
        </p:nvSpPr>
        <p:spPr>
          <a:xfrm>
            <a:off x="2303748" y="6367131"/>
            <a:ext cx="2016224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F82ED4-FE7E-44F4-9AA3-5BA10943D549}"/>
              </a:ext>
            </a:extLst>
          </p:cNvPr>
          <p:cNvSpPr/>
          <p:nvPr/>
        </p:nvSpPr>
        <p:spPr>
          <a:xfrm>
            <a:off x="4319972" y="6075146"/>
            <a:ext cx="414046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7F2F79-95A3-4A55-BD08-C591403C099D}"/>
              </a:ext>
            </a:extLst>
          </p:cNvPr>
          <p:cNvSpPr/>
          <p:nvPr/>
        </p:nvSpPr>
        <p:spPr>
          <a:xfrm>
            <a:off x="1871700" y="4875095"/>
            <a:ext cx="5760640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7B5B3-09CD-48F7-A039-5C3100AAA258}"/>
              </a:ext>
            </a:extLst>
          </p:cNvPr>
          <p:cNvSpPr txBox="1"/>
          <p:nvPr/>
        </p:nvSpPr>
        <p:spPr>
          <a:xfrm>
            <a:off x="7056276" y="12595"/>
            <a:ext cx="2185293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암기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194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97876-8BE1-4F59-AC5D-AABE6015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기술서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1C5F335-15DD-43E1-9049-84CEA91CF3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"/>
          <a:stretch/>
        </p:blipFill>
        <p:spPr bwMode="auto">
          <a:xfrm>
            <a:off x="728049" y="908050"/>
            <a:ext cx="7668852" cy="588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739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7E521-3459-4B25-BB7B-A03EB0B91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E5F71A-054F-4369-B56E-3F9D389820F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428E3-DA9F-4AD0-ADED-8218F9F40404}"/>
              </a:ext>
            </a:extLst>
          </p:cNvPr>
          <p:cNvSpPr txBox="1"/>
          <p:nvPr/>
        </p:nvSpPr>
        <p:spPr>
          <a:xfrm>
            <a:off x="1411269" y="2705725"/>
            <a:ext cx="6321462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클래스 다이어그램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(Class Diagram)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0089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C74F3-DB67-4EBE-A27E-E87E38C1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63DC3D-8EF1-4141-BE97-79A8F2D3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문제나 해결책의 정적인 구조를 보여주는 다이어그램</a:t>
            </a:r>
            <a:endParaRPr lang="en-US" altLang="ko-KR" dirty="0"/>
          </a:p>
          <a:p>
            <a:r>
              <a:rPr lang="ko-KR" altLang="en-US" dirty="0"/>
              <a:t>특징 </a:t>
            </a:r>
            <a:r>
              <a:rPr lang="en-US" altLang="ko-KR" dirty="0"/>
              <a:t>: </a:t>
            </a:r>
            <a:r>
              <a:rPr lang="ko-KR" altLang="en-US" dirty="0"/>
              <a:t>시스템을 구성하는 클래스들과 그들 간의 관계를 보여줌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1BE07E-9BD6-4A98-8587-D1398CD63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16" y="2253766"/>
            <a:ext cx="8326317" cy="308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499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07091-71FD-4CFE-A7A1-1384C38E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1E0B65-E26F-4913-AF5F-CD1594463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부분으로 구분함 </a:t>
            </a:r>
            <a:r>
              <a:rPr lang="en-US" altLang="ko-KR" dirty="0"/>
              <a:t>: </a:t>
            </a:r>
            <a:r>
              <a:rPr lang="ko-KR" altLang="en-US" dirty="0"/>
              <a:t>클래스명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멤버변수</a:t>
            </a:r>
            <a:r>
              <a:rPr lang="en-US" altLang="ko-KR" dirty="0"/>
              <a:t>), </a:t>
            </a:r>
            <a:r>
              <a:rPr lang="ko-KR" altLang="en-US" dirty="0"/>
              <a:t>오퍼레이션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경우에 따라 속성</a:t>
            </a:r>
            <a:r>
              <a:rPr lang="en-US" altLang="ko-KR" dirty="0"/>
              <a:t>, </a:t>
            </a:r>
            <a:r>
              <a:rPr lang="ko-KR" altLang="en-US" dirty="0"/>
              <a:t>오퍼레이션은 생략 가능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4D414BF-976D-4190-8592-CB669A72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864"/>
            <a:ext cx="6912768" cy="351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175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543E4-D652-4313-A874-4F6A1843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SDLC </a:t>
            </a:r>
            <a:r>
              <a:rPr lang="ko-KR" altLang="en-US" dirty="0"/>
              <a:t>세부적인 과정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D747FA9-76D0-44ED-A4E6-6DBE79258814}"/>
              </a:ext>
            </a:extLst>
          </p:cNvPr>
          <p:cNvSpPr txBox="1">
            <a:spLocks/>
          </p:cNvSpPr>
          <p:nvPr/>
        </p:nvSpPr>
        <p:spPr>
          <a:xfrm>
            <a:off x="53974" y="908720"/>
            <a:ext cx="9018525" cy="55086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맑은 고딕"/>
              <a:buChar char="◈"/>
              <a:defRPr sz="20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v"/>
              <a:defRPr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/>
              <a:buChar char="u"/>
              <a:defRPr sz="16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/>
              <a:buChar char="§"/>
              <a:defRPr sz="14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90000"/>
              <a:buFont typeface="Times New Roman"/>
              <a:buChar char="+"/>
              <a:defRPr sz="1200" kern="1200">
                <a:solidFill>
                  <a:srgbClr val="2C3A50"/>
                </a:solidFill>
                <a:latin typeface="Times New Roman"/>
                <a:ea typeface="굴림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1800" b="1" dirty="0"/>
              <a:t>요구사항 분석</a:t>
            </a:r>
            <a:r>
              <a:rPr lang="en-US" altLang="ko-KR" sz="1800" dirty="0"/>
              <a:t>: </a:t>
            </a:r>
            <a:r>
              <a:rPr lang="ko-KR" altLang="en-US" sz="1800" dirty="0"/>
              <a:t>개발하고자 하는 소프트웨어에 대한 요구사항을 고객으로 부터      수집하고 분석하며 명세하는 단계</a:t>
            </a:r>
            <a:endParaRPr lang="en-US" altLang="ko-KR" sz="1800" dirty="0"/>
          </a:p>
          <a:p>
            <a:pPr marL="457200" indent="-457200">
              <a:buAutoNum type="arabicPeriod"/>
            </a:pPr>
            <a:endParaRPr lang="en-US" altLang="ko-KR" sz="1800" dirty="0"/>
          </a:p>
          <a:p>
            <a:pPr marL="457200" indent="-457200">
              <a:buAutoNum type="arabicPeriod"/>
            </a:pPr>
            <a:r>
              <a:rPr lang="ko-KR" altLang="en-US" sz="1800" b="1" dirty="0"/>
              <a:t>설계</a:t>
            </a:r>
            <a:r>
              <a:rPr lang="en-US" altLang="ko-KR" sz="1800" dirty="0"/>
              <a:t>: </a:t>
            </a:r>
            <a:r>
              <a:rPr lang="ko-KR" altLang="en-US" sz="1800" dirty="0"/>
              <a:t>고객의 요구사항을 만족하기 위한 여러 해결책을 제시하고 이 중에서 가장    최적화된 해결책을 선정하는 단계</a:t>
            </a:r>
            <a:endParaRPr lang="en-US" altLang="ko-KR" sz="1800" dirty="0"/>
          </a:p>
          <a:p>
            <a:pPr marL="457200" indent="-457200">
              <a:buAutoNum type="arabicPeriod"/>
            </a:pPr>
            <a:endParaRPr lang="en-US" altLang="ko-KR" sz="1800" dirty="0"/>
          </a:p>
          <a:p>
            <a:pPr marL="457200" indent="-457200">
              <a:buAutoNum type="arabicPeriod"/>
            </a:pPr>
            <a:r>
              <a:rPr lang="ko-KR" altLang="en-US" sz="1800" b="1" dirty="0"/>
              <a:t>구현</a:t>
            </a:r>
            <a:r>
              <a:rPr lang="en-US" altLang="ko-KR" sz="1800" dirty="0"/>
              <a:t>: </a:t>
            </a:r>
            <a:r>
              <a:rPr lang="ko-KR" altLang="en-US" sz="1800" dirty="0"/>
              <a:t>고객의 요구사항을 실제 서비스의 형태로 제공할 수 있도록 프로그래밍 언어를 사용하여 개발하는 단계</a:t>
            </a:r>
            <a:endParaRPr lang="en-US" altLang="ko-KR" sz="1800" dirty="0"/>
          </a:p>
          <a:p>
            <a:pPr marL="457200" indent="-457200">
              <a:buAutoNum type="arabicPeriod"/>
            </a:pPr>
            <a:endParaRPr lang="en-US" altLang="ko-KR" sz="1800" dirty="0"/>
          </a:p>
          <a:p>
            <a:pPr marL="457200" indent="-457200">
              <a:buAutoNum type="arabicPeriod"/>
            </a:pPr>
            <a:r>
              <a:rPr lang="ko-KR" altLang="en-US" sz="1800" b="1" dirty="0"/>
              <a:t>테스트</a:t>
            </a:r>
            <a:r>
              <a:rPr lang="en-US" altLang="ko-KR" sz="1800" dirty="0"/>
              <a:t>: </a:t>
            </a:r>
            <a:r>
              <a:rPr lang="ko-KR" altLang="en-US" sz="1800" dirty="0"/>
              <a:t>개발된 프로그램이 고객의 요구대로 동작이 되는지를 시험하는 단계          </a:t>
            </a:r>
            <a:r>
              <a:rPr lang="en-US" altLang="ko-KR" sz="1800" dirty="0"/>
              <a:t>ex) </a:t>
            </a:r>
            <a:r>
              <a:rPr lang="ko-KR" altLang="en-US" sz="1800" dirty="0"/>
              <a:t>블랙박스 </a:t>
            </a:r>
            <a:r>
              <a:rPr lang="en-US" altLang="ko-KR" sz="1800" dirty="0"/>
              <a:t>/ </a:t>
            </a:r>
            <a:r>
              <a:rPr lang="ko-KR" altLang="en-US" sz="1800" dirty="0"/>
              <a:t>화이트박스 테스트</a:t>
            </a:r>
            <a:endParaRPr lang="en-US" altLang="ko-KR" sz="1800" dirty="0"/>
          </a:p>
          <a:p>
            <a:pPr marL="457200" indent="-457200">
              <a:buAutoNum type="arabicPeriod"/>
            </a:pPr>
            <a:endParaRPr lang="en-US" altLang="ko-KR" sz="1800" dirty="0"/>
          </a:p>
          <a:p>
            <a:pPr marL="457200" indent="-457200">
              <a:buAutoNum type="arabicPeriod"/>
            </a:pPr>
            <a:r>
              <a:rPr lang="ko-KR" altLang="en-US" sz="1800" b="1" dirty="0"/>
              <a:t>유지보수</a:t>
            </a:r>
            <a:r>
              <a:rPr lang="en-US" altLang="ko-KR" sz="1800" dirty="0"/>
              <a:t>: </a:t>
            </a:r>
            <a:r>
              <a:rPr lang="ko-KR" altLang="en-US" sz="1800" dirty="0"/>
              <a:t>소프트웨어의 개발이 완료된 후에 프로그램을 수정</a:t>
            </a:r>
            <a:r>
              <a:rPr lang="en-US" altLang="ko-KR" sz="1800" dirty="0"/>
              <a:t>/</a:t>
            </a:r>
            <a:r>
              <a:rPr lang="ko-KR" altLang="en-US" sz="1800" dirty="0"/>
              <a:t>보완하는 단계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898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C3C1F-EE79-4662-92F6-2A256224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접근제어자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AEC56-AC90-4C71-AC29-BE7B0E4F8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1FBF86-C278-45C6-B951-E6F1D35E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899319"/>
            <a:ext cx="9522581" cy="309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6C29CD8-C081-474A-B8A4-AE96FF50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95" y="3701614"/>
            <a:ext cx="6434009" cy="3092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DF5DB3-4731-44C8-8092-475419A25AB8}"/>
              </a:ext>
            </a:extLst>
          </p:cNvPr>
          <p:cNvSpPr/>
          <p:nvPr/>
        </p:nvSpPr>
        <p:spPr>
          <a:xfrm>
            <a:off x="4464655" y="4310076"/>
            <a:ext cx="134777" cy="1593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681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C3C1F-EE79-4662-92F6-2A256224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속성과 오퍼레이션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6C29CD8-C081-474A-B8A4-AE96FF503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95" y="3701614"/>
            <a:ext cx="6434009" cy="3092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DF5DB3-4731-44C8-8092-475419A25AB8}"/>
              </a:ext>
            </a:extLst>
          </p:cNvPr>
          <p:cNvSpPr/>
          <p:nvPr/>
        </p:nvSpPr>
        <p:spPr>
          <a:xfrm>
            <a:off x="4752020" y="4401109"/>
            <a:ext cx="7560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AD48D27-B8B1-413F-83BE-FCFB7ED605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4339"/>
            <a:ext cx="9024426" cy="204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F8F02B-C967-49FC-9B10-58214CFE44DB}"/>
              </a:ext>
            </a:extLst>
          </p:cNvPr>
          <p:cNvSpPr/>
          <p:nvPr/>
        </p:nvSpPr>
        <p:spPr>
          <a:xfrm>
            <a:off x="5292080" y="4905164"/>
            <a:ext cx="1188132" cy="900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773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8F922-2462-47F0-A6C7-EEDC2DB5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제약조건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816948-7F45-41ED-ABA8-1D0C81A05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{}</a:t>
            </a:r>
            <a:r>
              <a:rPr lang="ko-KR" altLang="en-US" dirty="0"/>
              <a:t>나 노트 심볼을 이용하여 기술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7E0DAC-7CAA-4AB1-AB0B-A1B27F16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61" y="2207971"/>
            <a:ext cx="8242078" cy="294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570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8F646-0C70-4577-B726-0F8B588D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FD4D53-15E2-4652-9179-CFF74A70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5DF068-DEEB-4EC5-83C4-4C469A63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42" y="908050"/>
            <a:ext cx="9144192" cy="594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352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0E54F-8E93-4DE7-A64A-92902EE2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B155E-6C86-4272-AD02-77FCE5551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사람과 자동차 클래스 사이의 연관관계 표시</a:t>
            </a:r>
            <a:endParaRPr lang="en-US" altLang="ko-KR" dirty="0"/>
          </a:p>
          <a:p>
            <a:r>
              <a:rPr lang="ko-KR" altLang="en-US" dirty="0"/>
              <a:t>연관된 클래스 사이에 선을 긋는다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역할 </a:t>
            </a:r>
            <a:r>
              <a:rPr lang="en-US" altLang="ko-KR" dirty="0"/>
              <a:t>: </a:t>
            </a:r>
            <a:r>
              <a:rPr lang="ko-KR" altLang="en-US" dirty="0"/>
              <a:t>클래스 바로 옆에 기재</a:t>
            </a:r>
            <a:endParaRPr lang="en-US" altLang="ko-KR" dirty="0"/>
          </a:p>
          <a:p>
            <a:r>
              <a:rPr lang="ko-KR" altLang="en-US" dirty="0"/>
              <a:t>연관관계이름 </a:t>
            </a:r>
            <a:r>
              <a:rPr lang="en-US" altLang="ko-KR" dirty="0"/>
              <a:t>: </a:t>
            </a:r>
            <a:r>
              <a:rPr lang="ko-KR" altLang="en-US" dirty="0"/>
              <a:t>두 클래스 사이의 선 위에 기재</a:t>
            </a:r>
            <a:endParaRPr lang="en-US" altLang="ko-KR" dirty="0"/>
          </a:p>
          <a:p>
            <a:r>
              <a:rPr lang="ko-KR" altLang="en-US" dirty="0"/>
              <a:t>다중성 </a:t>
            </a:r>
            <a:r>
              <a:rPr lang="en-US" altLang="ko-KR" dirty="0"/>
              <a:t>: </a:t>
            </a:r>
            <a:r>
              <a:rPr lang="ko-KR" altLang="en-US" dirty="0"/>
              <a:t>두 클래스의 연관된 객체 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46453C-65E7-4320-80DA-2172C4CA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3426696"/>
            <a:ext cx="759142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465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E4A4F-3497-4954-83FB-03978E2D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연관관계 </a:t>
            </a:r>
            <a:r>
              <a:rPr lang="en-US" altLang="ko-KR" dirty="0"/>
              <a:t>- </a:t>
            </a:r>
            <a:r>
              <a:rPr lang="ko-KR" altLang="en-US" dirty="0"/>
              <a:t>다중성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A939D-C53E-4AF4-947F-416610537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연관관계에 의해 두 클래스의 연관된 객체의 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341F97-2E3C-4007-9BB5-321A47199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1"/>
          <a:stretch/>
        </p:blipFill>
        <p:spPr bwMode="auto">
          <a:xfrm>
            <a:off x="683568" y="3181553"/>
            <a:ext cx="7897301" cy="3676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FB0CAB9-AAAD-411A-B9F3-68A256C3B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48780"/>
            <a:ext cx="5472608" cy="185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A96006-0A4E-4B95-B29C-81E8242A7548}"/>
              </a:ext>
            </a:extLst>
          </p:cNvPr>
          <p:cNvSpPr/>
          <p:nvPr/>
        </p:nvSpPr>
        <p:spPr>
          <a:xfrm>
            <a:off x="3023828" y="2276872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1D223F-413B-41AD-94F5-A45CF00B6955}"/>
              </a:ext>
            </a:extLst>
          </p:cNvPr>
          <p:cNvSpPr/>
          <p:nvPr/>
        </p:nvSpPr>
        <p:spPr>
          <a:xfrm>
            <a:off x="5580112" y="2276872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581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CDD56-FB4D-4B8F-B888-D2BDA7B8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연관관계 </a:t>
            </a:r>
            <a:r>
              <a:rPr lang="en-US" altLang="ko-KR" dirty="0"/>
              <a:t>- </a:t>
            </a:r>
            <a:r>
              <a:rPr lang="ko-KR" altLang="en-US" dirty="0"/>
              <a:t>방향성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A1AAA-75FA-4FF2-91E0-BE335796C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lang="ko-KR" altLang="en-US" dirty="0"/>
              <a:t>방향성</a:t>
            </a:r>
            <a:r>
              <a:rPr lang="en-US" altLang="ko-KR" dirty="0"/>
              <a:t>? </a:t>
            </a:r>
            <a:r>
              <a:rPr lang="ko-KR" altLang="en-US" dirty="0"/>
              <a:t>서로에 대한 존재를 알고 있는 지에 따라 구분</a:t>
            </a:r>
            <a:endParaRPr lang="en-US" altLang="ko-KR" dirty="0"/>
          </a:p>
          <a:p>
            <a:r>
              <a:rPr lang="ko-KR" altLang="en-US" dirty="0"/>
              <a:t>양방향 연관관계 </a:t>
            </a:r>
            <a:r>
              <a:rPr lang="en-US" altLang="ko-KR" dirty="0"/>
              <a:t>: </a:t>
            </a:r>
            <a:r>
              <a:rPr lang="ko-KR" altLang="en-US" dirty="0"/>
              <a:t>화살표 표기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단방향 연관관계 </a:t>
            </a:r>
            <a:r>
              <a:rPr lang="en-US" altLang="ko-KR" dirty="0"/>
              <a:t>: </a:t>
            </a:r>
            <a:r>
              <a:rPr lang="ko-KR" altLang="en-US" dirty="0"/>
              <a:t>화살표 표기</a:t>
            </a:r>
            <a:r>
              <a:rPr lang="en-US" altLang="ko-KR" dirty="0"/>
              <a:t>O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654D13-9CB7-4B62-98D4-3CB394404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2" y="2601094"/>
            <a:ext cx="8266885" cy="165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9B0D546-7B15-4A90-8FD0-C14AEDCC8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58" y="4581128"/>
            <a:ext cx="8928484" cy="95615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0" dirty="0">
                <a:latin typeface="HY강B" pitchFamily="18" charset="-127"/>
                <a:ea typeface="HY강B" pitchFamily="18" charset="-127"/>
              </a:rPr>
              <a:t>사람</a:t>
            </a:r>
            <a:r>
              <a:rPr lang="en-US" altLang="ko-KR" sz="2000" b="0" dirty="0">
                <a:latin typeface="HY강B" pitchFamily="18" charset="-127"/>
                <a:ea typeface="HY강B" pitchFamily="18" charset="-127"/>
              </a:rPr>
              <a:t>(Person </a:t>
            </a:r>
            <a:r>
              <a:rPr lang="ko-KR" altLang="en-US" sz="2000" b="0" dirty="0">
                <a:latin typeface="HY강B" pitchFamily="18" charset="-127"/>
                <a:ea typeface="HY강B" pitchFamily="18" charset="-127"/>
              </a:rPr>
              <a:t>객체</a:t>
            </a:r>
            <a:r>
              <a:rPr lang="en-US" altLang="ko-KR" sz="2000" b="0" dirty="0"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2000" b="0" dirty="0">
                <a:latin typeface="HY강B" pitchFamily="18" charset="-127"/>
                <a:ea typeface="HY강B" pitchFamily="18" charset="-127"/>
              </a:rPr>
              <a:t>은 자신이 소유하고 있는 자동차</a:t>
            </a:r>
            <a:r>
              <a:rPr lang="en-US" altLang="ko-KR" sz="2000" b="0" dirty="0">
                <a:latin typeface="HY강B" pitchFamily="18" charset="-127"/>
                <a:ea typeface="HY강B" pitchFamily="18" charset="-127"/>
              </a:rPr>
              <a:t>(Car)</a:t>
            </a:r>
            <a:r>
              <a:rPr lang="ko-KR" altLang="en-US" sz="2000" b="0" dirty="0">
                <a:latin typeface="HY강B" pitchFamily="18" charset="-127"/>
                <a:ea typeface="HY강B" pitchFamily="18" charset="-127"/>
              </a:rPr>
              <a:t>에 대해 알고 있지만 </a:t>
            </a:r>
            <a:endParaRPr lang="en-US" altLang="ko-KR" sz="2000" b="0" dirty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0" dirty="0">
                <a:latin typeface="HY강B" pitchFamily="18" charset="-127"/>
                <a:ea typeface="HY강B" pitchFamily="18" charset="-127"/>
              </a:rPr>
              <a:t>자동차는 </a:t>
            </a:r>
            <a:r>
              <a:rPr lang="ko-KR" altLang="en-US" sz="2000" b="0" dirty="0" err="1">
                <a:latin typeface="HY강B" pitchFamily="18" charset="-127"/>
                <a:ea typeface="HY강B" pitchFamily="18" charset="-127"/>
              </a:rPr>
              <a:t>누구에</a:t>
            </a:r>
            <a:r>
              <a:rPr lang="ko-KR" altLang="en-US" sz="2000" b="0" dirty="0">
                <a:latin typeface="HY강B" pitchFamily="18" charset="-127"/>
                <a:ea typeface="HY강B" pitchFamily="18" charset="-127"/>
              </a:rPr>
              <a:t> 의해 자신이 소유되어 있는지 모르고 있다는 사실을 의미</a:t>
            </a:r>
            <a:endParaRPr lang="ko-KR" altLang="en-US" sz="200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949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8E8B4-599E-429E-83AC-2E76AB1C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CCDC2-8290-4ADB-ADF7-3260C8546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연관관계에 추가할 속성이 있을 때 사용</a:t>
            </a:r>
            <a:endParaRPr lang="en-US" altLang="ko-KR" dirty="0"/>
          </a:p>
          <a:p>
            <a:r>
              <a:rPr lang="ko-KR" altLang="en-US" dirty="0"/>
              <a:t>주문에 관한 정보는 고객과 제품 두 클래스 객체가 모두 존재해야만 가치가 있음</a:t>
            </a:r>
            <a:endParaRPr lang="en-US" altLang="ko-KR" dirty="0"/>
          </a:p>
          <a:p>
            <a:r>
              <a:rPr lang="ko-KR" altLang="en-US" dirty="0"/>
              <a:t>연관클래스는 연관관계에서부터 점선으로 긋는다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8FE63EC-B512-4839-A87A-060F872F8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85160"/>
            <a:ext cx="6048672" cy="16698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E68AAD6-2A95-4D55-8F62-D105829B2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5" b="12792"/>
          <a:stretch/>
        </p:blipFill>
        <p:spPr bwMode="auto">
          <a:xfrm>
            <a:off x="1970075" y="4316963"/>
            <a:ext cx="5184799" cy="2488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401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CCB6F-E3CD-493D-B1B2-DF42C77D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일반화관계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65436-B8CE-435E-AD5A-25A90B38A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여러 개체들이 가지고 있는 공통된 특성을 부각시켜 한 개념을 만드는 과정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3FC18C-843A-4504-8840-4D87E878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2348880"/>
            <a:ext cx="41052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37F9A2-5FB4-462D-B7CB-1425F9979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5466" y="5109696"/>
            <a:ext cx="54374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b="0" dirty="0">
                <a:latin typeface="+mn-lt"/>
                <a:ea typeface="HY강B" pitchFamily="18" charset="-127"/>
              </a:rPr>
              <a:t>주차장에 현재 자동차가 몇 대 </a:t>
            </a:r>
            <a:r>
              <a:rPr lang="ko-KR" altLang="en-US" sz="2000" b="0" dirty="0" err="1">
                <a:latin typeface="+mn-lt"/>
                <a:ea typeface="HY강B" pitchFamily="18" charset="-127"/>
              </a:rPr>
              <a:t>주차되어있지</a:t>
            </a:r>
            <a:r>
              <a:rPr lang="en-US" altLang="ko-KR" sz="2000" b="0" dirty="0">
                <a:latin typeface="+mn-lt"/>
                <a:ea typeface="HY강B" pitchFamily="18" charset="-127"/>
              </a:rPr>
              <a:t>?</a:t>
            </a:r>
            <a:endParaRPr lang="ko-KR" altLang="en-US" sz="2000" b="0" dirty="0">
              <a:latin typeface="+mn-lt"/>
              <a:ea typeface="HY강B" pitchFamily="18" charset="-127"/>
            </a:endParaRPr>
          </a:p>
        </p:txBody>
      </p:sp>
      <p:sp>
        <p:nvSpPr>
          <p:cNvPr id="6" name="굽은 화살표 5">
            <a:extLst>
              <a:ext uri="{FF2B5EF4-FFF2-40B4-BE49-F238E27FC236}">
                <a16:creationId xmlns:a16="http://schemas.microsoft.com/office/drawing/2014/main" id="{C05C9828-E06F-49C9-8CE8-8B2020075EC0}"/>
              </a:ext>
            </a:extLst>
          </p:cNvPr>
          <p:cNvSpPr/>
          <p:nvPr/>
        </p:nvSpPr>
        <p:spPr bwMode="auto">
          <a:xfrm rot="5400000">
            <a:off x="4460012" y="2780668"/>
            <a:ext cx="1584325" cy="2340260"/>
          </a:xfrm>
          <a:prstGeom prst="bentArrow">
            <a:avLst>
              <a:gd name="adj1" fmla="val 25000"/>
              <a:gd name="adj2" fmla="val 26966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11125" tIns="55562" rIns="111125" bIns="55562" anchor="ctr"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5358252-12B4-4856-B799-FE1ABE5C9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149" y="2866247"/>
            <a:ext cx="15121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3200" b="0" dirty="0">
                <a:latin typeface="+mn-lt"/>
                <a:ea typeface="HY강B" pitchFamily="18" charset="-127"/>
              </a:rPr>
              <a:t>일반화</a:t>
            </a:r>
            <a:r>
              <a:rPr lang="en-US" altLang="ko-KR" sz="3200" b="0" dirty="0">
                <a:latin typeface="+mn-lt"/>
                <a:ea typeface="HY강B" pitchFamily="18" charset="-127"/>
              </a:rPr>
              <a:t> </a:t>
            </a:r>
            <a:endParaRPr lang="ko-KR" altLang="en-US" sz="3200" b="0" dirty="0">
              <a:latin typeface="+mn-lt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776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CCB6F-E3CD-493D-B1B2-DF42C77D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일반화관계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65436-B8CE-435E-AD5A-25A90B38A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구체화된 클래스에서 일반화된 클래스로 삼각형머리의 화살표 표기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err="1"/>
              <a:t>추상메소드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슈퍼클래스에 구현되지 않은 오퍼레이션                    </a:t>
            </a:r>
            <a:r>
              <a:rPr lang="en-US" altLang="ko-KR" dirty="0"/>
              <a:t>               </a:t>
            </a:r>
            <a:r>
              <a:rPr lang="ko-KR" altLang="en-US" dirty="0"/>
              <a:t>추상클래스 </a:t>
            </a:r>
            <a:r>
              <a:rPr lang="en-US" altLang="ko-KR" dirty="0"/>
              <a:t>: </a:t>
            </a:r>
            <a:r>
              <a:rPr lang="ko-KR" altLang="en-US" dirty="0" err="1"/>
              <a:t>추상메소드를</a:t>
            </a:r>
            <a:r>
              <a:rPr lang="ko-KR" altLang="en-US" dirty="0"/>
              <a:t> 하나 이상 가지는 클래스</a:t>
            </a:r>
            <a:r>
              <a:rPr lang="en-US" altLang="ko-KR" dirty="0"/>
              <a:t>                                        (</a:t>
            </a:r>
            <a:r>
              <a:rPr lang="ko-KR" altLang="en-US" dirty="0"/>
              <a:t>오퍼레이션은 파생클래스마다 다르게 정의가 가능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슈퍼클래스와 파생클래스 간에 </a:t>
            </a:r>
            <a:r>
              <a:rPr lang="en-US" altLang="ko-KR" dirty="0"/>
              <a:t>“is a kind of”</a:t>
            </a:r>
            <a:r>
              <a:rPr lang="ko-KR" altLang="en-US" dirty="0"/>
              <a:t>관계가 성립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</a:t>
            </a:r>
            <a:r>
              <a:rPr lang="ko-KR" altLang="en-US" dirty="0"/>
              <a:t>소나타 </a:t>
            </a:r>
            <a:r>
              <a:rPr lang="en-US" altLang="ko-KR" dirty="0"/>
              <a:t>is a kind of </a:t>
            </a:r>
            <a:r>
              <a:rPr lang="ko-KR" altLang="en-US" dirty="0"/>
              <a:t>자동차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</a:t>
            </a:r>
            <a:r>
              <a:rPr lang="ko-KR" altLang="en-US" dirty="0"/>
              <a:t>벤츠 </a:t>
            </a:r>
            <a:r>
              <a:rPr lang="en-US" altLang="ko-KR" dirty="0"/>
              <a:t>is a kind of </a:t>
            </a:r>
            <a:r>
              <a:rPr lang="ko-KR" altLang="en-US" dirty="0"/>
              <a:t>자동차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BMW is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kind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자동차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674FF5D-2B19-4BE3-B796-78A4A4ABB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576" y="3934197"/>
            <a:ext cx="5148034" cy="2844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24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E0D8-E13D-4C1C-8C56-EBD7CC0F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SDLC - </a:t>
            </a:r>
            <a:r>
              <a:rPr lang="ko-KR" altLang="en-US" dirty="0"/>
              <a:t>폭포수모델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B6FC0-9D38-4B15-96F6-58E99841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폭포수 모델</a:t>
            </a:r>
            <a:r>
              <a:rPr lang="en-US" altLang="ko-KR" b="1" dirty="0"/>
              <a:t>(Waterfall Model)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정의</a:t>
            </a:r>
            <a:r>
              <a:rPr lang="en-US" altLang="ko-KR" dirty="0"/>
              <a:t>: </a:t>
            </a:r>
            <a:r>
              <a:rPr lang="ko-KR" altLang="en-US" dirty="0"/>
              <a:t>한번 떨어지면 거슬러 올라갈 수 없는 폭포수와 같이 소프트웨어 개발도 각 단계를 확실히 매듭짓고 다음 단계로 넘어간다는 의미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요구사항분석에서 고객의 모든 요구사항이 반영되어야 하므로 오래 걸림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이전 단계로 돌아갈 수 없기에 요구사항수정이 불가능함</a:t>
            </a:r>
            <a:endParaRPr lang="en-US" altLang="ko-KR" dirty="0"/>
          </a:p>
        </p:txBody>
      </p:sp>
      <p:pic>
        <p:nvPicPr>
          <p:cNvPr id="4" name="_x199233680" descr="EMB000022fc28ce">
            <a:extLst>
              <a:ext uri="{FF2B5EF4-FFF2-40B4-BE49-F238E27FC236}">
                <a16:creationId xmlns:a16="http://schemas.microsoft.com/office/drawing/2014/main" id="{C0B21C81-A478-408F-AE44-0BBF24CD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11" y="2852936"/>
            <a:ext cx="4736528" cy="338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291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A8FB9-FD8C-4899-91CF-A5146C47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의존관계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AEA74-C149-4286-AEAB-39C446A1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연관관계와 같이 한 클래스가 다른 클래스에서 제공하는 서비스를 이용할 때 나타남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연관관계 </a:t>
            </a:r>
            <a:r>
              <a:rPr lang="en-US" altLang="ko-KR" dirty="0"/>
              <a:t>: </a:t>
            </a:r>
            <a:r>
              <a:rPr lang="ko-KR" altLang="en-US" dirty="0"/>
              <a:t>동일한 객체가 오랜 시간동안 계속해서 서비스를 제공할 때</a:t>
            </a:r>
            <a:r>
              <a:rPr lang="en-US" altLang="ko-KR" dirty="0"/>
              <a:t>       </a:t>
            </a:r>
            <a:r>
              <a:rPr lang="ko-KR" altLang="en-US" dirty="0"/>
              <a:t>의존관계 </a:t>
            </a:r>
            <a:r>
              <a:rPr lang="en-US" altLang="ko-KR" dirty="0"/>
              <a:t>: </a:t>
            </a:r>
            <a:r>
              <a:rPr lang="ko-KR" altLang="en-US" dirty="0"/>
              <a:t>서비스를 이용할 때마다 서비스를 제공하는 객체가 달라질 때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의존관계는 점선 화살표를 사용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32EF6E4B-418F-4FAF-A2A0-0C392C3B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3665550"/>
            <a:ext cx="637222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609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29F1C-8795-4484-96AF-9F69B13F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ED843E-6047-45A7-B9A3-A50B57F27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전체와 부분과의 관계를 명확하게 명시하고자 할 때 사용</a:t>
            </a:r>
            <a:endParaRPr lang="en-US" altLang="ko-KR" dirty="0"/>
          </a:p>
          <a:p>
            <a:r>
              <a:rPr lang="ko-KR" altLang="en-US" dirty="0"/>
              <a:t>종류 </a:t>
            </a:r>
            <a:r>
              <a:rPr lang="en-US" altLang="ko-KR" dirty="0"/>
              <a:t>: 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집약관계</a:t>
            </a:r>
            <a:r>
              <a:rPr lang="en-US" altLang="ko-KR" dirty="0"/>
              <a:t>(Aggregation) : </a:t>
            </a:r>
            <a:r>
              <a:rPr lang="ko-KR" altLang="en-US" dirty="0"/>
              <a:t>한 객체가 다른 객체를 포함하는 관계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전체 객체가 없어져도 부분 객체는 사라지지 않음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부분 객체는 다른 객체에 의해 공유 가능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전체 객체 쪽에 빈 마름모 표기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dirty="0"/>
              <a:t>합성관계</a:t>
            </a:r>
            <a:r>
              <a:rPr lang="en-US" altLang="ko-KR" dirty="0"/>
              <a:t>(Composition) : </a:t>
            </a:r>
            <a:r>
              <a:rPr lang="ko-KR" altLang="en-US" dirty="0"/>
              <a:t>전체 객체가 사라지면 부분 객체도 사라지는 강한 포함 관계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부분 객체는 다른 객체에 의해 공유될 수 없음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전체 객체 쪽에 채워진 마름모 표기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1254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3F561-CC2F-4BBF-9044-989FADED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집합관계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0781A1-00E8-4979-BB49-DCA53FF2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26" y="980728"/>
            <a:ext cx="9230652" cy="5128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3CE3-08F8-4409-8EFC-6B23CB72E5DE}"/>
              </a:ext>
            </a:extLst>
          </p:cNvPr>
          <p:cNvSpPr txBox="1"/>
          <p:nvPr/>
        </p:nvSpPr>
        <p:spPr>
          <a:xfrm>
            <a:off x="-648580" y="2636912"/>
            <a:ext cx="3132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</a:rPr>
              <a:t>합성관계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8D103-6463-4BD5-B510-A5D2B64C0DA8}"/>
              </a:ext>
            </a:extLst>
          </p:cNvPr>
          <p:cNvSpPr txBox="1"/>
          <p:nvPr/>
        </p:nvSpPr>
        <p:spPr>
          <a:xfrm>
            <a:off x="-648580" y="5229200"/>
            <a:ext cx="313234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rgbClr val="FF0000"/>
                </a:solidFill>
              </a:rPr>
              <a:t>집약관계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24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39C8E-4BCF-4C60-9DE0-07A15081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실체화관계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B5556-1FCC-47B5-8B2B-2CBD94A1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구체적 개념으로부터 일반화된 개념을 만드는 수단이지만 일반화관계와 달리 </a:t>
            </a:r>
            <a:r>
              <a:rPr lang="ko-KR" altLang="en-US" u="sng" dirty="0">
                <a:solidFill>
                  <a:srgbClr val="FF0000"/>
                </a:solidFill>
              </a:rPr>
              <a:t>인터페이스와 클래스 간의 관계</a:t>
            </a:r>
            <a:endParaRPr lang="en-US" altLang="ko-KR" u="sng" dirty="0">
              <a:solidFill>
                <a:srgbClr val="FF0000"/>
              </a:solidFill>
            </a:endParaRPr>
          </a:p>
          <a:p>
            <a:endParaRPr lang="en-US" altLang="ko-KR" sz="1000" dirty="0"/>
          </a:p>
          <a:p>
            <a:r>
              <a:rPr lang="ko-KR" altLang="en-US" dirty="0"/>
              <a:t>인터페이스</a:t>
            </a:r>
            <a:r>
              <a:rPr lang="en-US" altLang="ko-KR" dirty="0"/>
              <a:t>? </a:t>
            </a:r>
            <a:r>
              <a:rPr lang="ko-KR" altLang="en-US" dirty="0"/>
              <a:t>책임</a:t>
            </a:r>
            <a:r>
              <a:rPr lang="en-US" altLang="ko-KR" dirty="0"/>
              <a:t>(</a:t>
            </a:r>
            <a:r>
              <a:rPr lang="ko-KR" altLang="en-US" dirty="0"/>
              <a:t>객체가 할 수 있는 일</a:t>
            </a:r>
            <a:r>
              <a:rPr lang="en-US" altLang="ko-KR" dirty="0"/>
              <a:t>)                                                             ex) </a:t>
            </a:r>
            <a:r>
              <a:rPr lang="ko-KR" altLang="en-US" dirty="0" err="1"/>
              <a:t>리모콘의</a:t>
            </a:r>
            <a:r>
              <a:rPr lang="ko-KR" altLang="en-US" dirty="0"/>
              <a:t> 책임은 </a:t>
            </a:r>
            <a:r>
              <a:rPr lang="en-US" altLang="ko-KR" dirty="0" err="1"/>
              <a:t>On,Off</a:t>
            </a:r>
            <a:r>
              <a:rPr lang="en-US" altLang="ko-KR" dirty="0"/>
              <a:t>/</a:t>
            </a:r>
            <a:r>
              <a:rPr lang="ko-KR" altLang="en-US" dirty="0"/>
              <a:t>볼륨조절</a:t>
            </a:r>
            <a:r>
              <a:rPr lang="en-US" altLang="ko-KR" dirty="0"/>
              <a:t>/</a:t>
            </a:r>
            <a:r>
              <a:rPr lang="ko-KR" altLang="en-US" dirty="0"/>
              <a:t>채널이동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특징</a:t>
            </a:r>
            <a:r>
              <a:rPr lang="en-US" altLang="ko-KR" dirty="0"/>
              <a:t>: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일반화관계 </a:t>
            </a:r>
            <a:r>
              <a:rPr lang="en-US" altLang="ko-KR" dirty="0"/>
              <a:t>: is-a-kind-of , </a:t>
            </a:r>
            <a:r>
              <a:rPr lang="ko-KR" altLang="en-US" dirty="0"/>
              <a:t>실체화관계 </a:t>
            </a:r>
            <a:r>
              <a:rPr lang="en-US" altLang="ko-KR" dirty="0"/>
              <a:t>: can-do-this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인터페이스는 속성을 가지지 않고 객체 생성이 불가능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표기 </a:t>
            </a:r>
            <a:r>
              <a:rPr lang="en-US" altLang="ko-KR" dirty="0"/>
              <a:t>: </a:t>
            </a:r>
            <a:r>
              <a:rPr lang="ko-KR" altLang="en-US" dirty="0"/>
              <a:t>머리가 빈 삼각형을 파생클래스에서 인터페이스로 점선으로 잇는다</a:t>
            </a:r>
            <a:r>
              <a:rPr lang="en-US" altLang="ko-KR" dirty="0"/>
              <a:t>.</a:t>
            </a:r>
          </a:p>
          <a:p>
            <a:pPr marL="457200" indent="-457200">
              <a:buAutoNum type="arabicPeriod"/>
            </a:pP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D53D7C-9F40-44E4-9E40-3F4D202BB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149080"/>
            <a:ext cx="4176464" cy="2558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70F03-5691-43AD-81DE-881D4997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 작성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E87EE-6F6D-47C1-9466-C998791A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 err="1"/>
              <a:t>유스케이스</a:t>
            </a:r>
            <a:r>
              <a:rPr lang="ko-KR" altLang="en-US" dirty="0"/>
              <a:t> 기술서 등을 포함한 대상 프로젝트에 관한 여러 문서들에 나타나 있는 </a:t>
            </a:r>
            <a:r>
              <a:rPr lang="ko-KR" altLang="en-US" u="sng" dirty="0">
                <a:solidFill>
                  <a:srgbClr val="FF0000"/>
                </a:solidFill>
              </a:rPr>
              <a:t>명사</a:t>
            </a:r>
            <a:r>
              <a:rPr lang="en-US" altLang="ko-KR" u="sng" dirty="0">
                <a:solidFill>
                  <a:srgbClr val="FF0000"/>
                </a:solidFill>
              </a:rPr>
              <a:t>/</a:t>
            </a:r>
            <a:r>
              <a:rPr lang="ko-KR" altLang="en-US" u="sng" dirty="0">
                <a:solidFill>
                  <a:srgbClr val="FF0000"/>
                </a:solidFill>
              </a:rPr>
              <a:t>명사구를 추출하는 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E365C-87FC-423D-B111-2E5D58937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r="10281" b="1381"/>
          <a:stretch/>
        </p:blipFill>
        <p:spPr bwMode="auto">
          <a:xfrm>
            <a:off x="29617" y="1786532"/>
            <a:ext cx="4110335" cy="5011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9F4DD6D-3FD7-487D-9BEA-D1D58BBE4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t="52085" r="12282"/>
          <a:stretch/>
        </p:blipFill>
        <p:spPr bwMode="auto">
          <a:xfrm>
            <a:off x="4307844" y="4447207"/>
            <a:ext cx="4700412" cy="2348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DD503D7-5355-4714-BE9B-C8F873E63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r="12282" b="52085"/>
          <a:stretch/>
        </p:blipFill>
        <p:spPr bwMode="auto">
          <a:xfrm>
            <a:off x="4304260" y="1786532"/>
            <a:ext cx="4700412" cy="2348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763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8C98A4-CBE2-40C3-B057-8063AED25B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AA0C9-6321-413F-A3FB-46801341583E}"/>
              </a:ext>
            </a:extLst>
          </p:cNvPr>
          <p:cNvSpPr txBox="1"/>
          <p:nvPr/>
        </p:nvSpPr>
        <p:spPr>
          <a:xfrm>
            <a:off x="1411269" y="2705725"/>
            <a:ext cx="6321462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순차 다이어그램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(Sequence Diagram)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3212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9B3E6-EF65-4CAB-9EDD-CBB21F045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순차 다이어그램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D07C54-F111-473B-B416-2AC466677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시스템의 동적 흐름을 나타내는 대표적인 모델</a:t>
            </a:r>
            <a:r>
              <a:rPr lang="en-US" altLang="ko-KR" dirty="0"/>
              <a:t>, </a:t>
            </a:r>
            <a:r>
              <a:rPr lang="ko-KR" altLang="en-US" dirty="0"/>
              <a:t>객체 간의 메시지 송수신 관계를 시간 순서에 따라 정의함으로써 서비스를 제공하는 과정을 묘사    </a:t>
            </a:r>
            <a:r>
              <a:rPr lang="en-US" altLang="ko-KR" dirty="0"/>
              <a:t>(</a:t>
            </a:r>
            <a:r>
              <a:rPr lang="ko-KR" altLang="en-US" dirty="0"/>
              <a:t>위에서부터 아래로</a:t>
            </a:r>
            <a:r>
              <a:rPr lang="en-US" altLang="ko-KR" dirty="0"/>
              <a:t>, </a:t>
            </a:r>
            <a:r>
              <a:rPr lang="ko-KR" altLang="en-US" dirty="0"/>
              <a:t>왼쪽에서 오른쪽으로 시간흐름을 표현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특징 </a:t>
            </a:r>
            <a:r>
              <a:rPr lang="en-US" altLang="ko-KR" dirty="0"/>
              <a:t>:</a:t>
            </a:r>
          </a:p>
          <a:p>
            <a:pPr marL="457200" indent="-457200">
              <a:buAutoNum type="arabicPeriod"/>
            </a:pPr>
            <a:r>
              <a:rPr lang="ko-KR" altLang="en-US" dirty="0"/>
              <a:t>객체표기 </a:t>
            </a:r>
            <a:r>
              <a:rPr lang="en-US" altLang="ko-KR" dirty="0"/>
              <a:t>: “</a:t>
            </a:r>
            <a:r>
              <a:rPr lang="ko-KR" altLang="en-US" dirty="0" err="1"/>
              <a:t>객체명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클래스명</a:t>
            </a:r>
            <a:r>
              <a:rPr lang="en-US" altLang="ko-KR" dirty="0"/>
              <a:t>”</a:t>
            </a:r>
            <a:r>
              <a:rPr lang="ko-KR" altLang="en-US" dirty="0"/>
              <a:t>형태                          </a:t>
            </a:r>
            <a:r>
              <a:rPr lang="en-US" altLang="ko-KR" dirty="0"/>
              <a:t>ex) Instance1 : Class2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생명선 </a:t>
            </a:r>
            <a:r>
              <a:rPr lang="en-US" altLang="ko-KR" dirty="0"/>
              <a:t>: </a:t>
            </a:r>
            <a:r>
              <a:rPr lang="ko-KR" altLang="en-US" dirty="0"/>
              <a:t>해당 객체가 존재하는 구간</a:t>
            </a:r>
            <a:r>
              <a:rPr lang="en-US" altLang="ko-KR" dirty="0"/>
              <a:t>(</a:t>
            </a:r>
            <a:r>
              <a:rPr lang="ko-KR" altLang="en-US" dirty="0"/>
              <a:t>점선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활성구간 </a:t>
            </a:r>
            <a:r>
              <a:rPr lang="en-US" altLang="ko-KR" dirty="0"/>
              <a:t>: </a:t>
            </a:r>
            <a:r>
              <a:rPr lang="ko-KR" altLang="en-US" dirty="0"/>
              <a:t>실제로 객체가 오퍼레이션을 실행하고 있는 상태에 있음</a:t>
            </a:r>
            <a:r>
              <a:rPr lang="en-US" altLang="ko-KR" dirty="0"/>
              <a:t>(</a:t>
            </a:r>
            <a:r>
              <a:rPr lang="ko-KR" altLang="en-US" dirty="0"/>
              <a:t>상자</a:t>
            </a:r>
            <a:r>
              <a:rPr lang="en-US" altLang="ko-KR" dirty="0"/>
              <a:t>)</a:t>
            </a:r>
          </a:p>
          <a:p>
            <a:pPr marL="457200" indent="-457200">
              <a:buAutoNum type="arabicPeriod"/>
            </a:pPr>
            <a:r>
              <a:rPr lang="ko-KR" altLang="en-US" dirty="0"/>
              <a:t>메시지 </a:t>
            </a:r>
            <a:r>
              <a:rPr lang="en-US" altLang="ko-KR" dirty="0"/>
              <a:t>: </a:t>
            </a:r>
          </a:p>
          <a:p>
            <a:pPr>
              <a:buFontTx/>
              <a:buChar char="-"/>
            </a:pPr>
            <a:r>
              <a:rPr lang="ko-KR" altLang="en-US" dirty="0"/>
              <a:t>동기 메시지</a:t>
            </a:r>
            <a:r>
              <a:rPr lang="en-US" altLang="ko-KR" dirty="0"/>
              <a:t> : </a:t>
            </a:r>
            <a:r>
              <a:rPr lang="ko-KR" altLang="en-US" dirty="0"/>
              <a:t>메시지의 실행을 요청하는 객체가 메시지의 실행이 종료될 때까지 다음 작업을 수행</a:t>
            </a:r>
            <a:r>
              <a:rPr lang="en-US" altLang="ko-KR" dirty="0"/>
              <a:t>X(</a:t>
            </a:r>
            <a:r>
              <a:rPr lang="ko-KR" altLang="en-US" dirty="0"/>
              <a:t>머리부분이 채워진 화살표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ko-KR" altLang="en-US" dirty="0"/>
              <a:t>비동기 메시지 </a:t>
            </a:r>
            <a:r>
              <a:rPr lang="en-US" altLang="ko-KR" dirty="0"/>
              <a:t>: </a:t>
            </a:r>
            <a:r>
              <a:rPr lang="ko-KR" altLang="en-US" dirty="0"/>
              <a:t>메시지를 송신 후 메시지실행이 끝나기 전에 바로 다음 작업을 수행</a:t>
            </a:r>
            <a:r>
              <a:rPr lang="en-US" altLang="ko-KR" dirty="0"/>
              <a:t>O(</a:t>
            </a:r>
            <a:r>
              <a:rPr lang="ko-KR" altLang="en-US" dirty="0"/>
              <a:t>머리부분이 빈 화살표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en-US" altLang="ko-KR" dirty="0"/>
              <a:t>&lt;&lt;create&gt;&gt;</a:t>
            </a:r>
            <a:r>
              <a:rPr lang="ko-KR" altLang="en-US" dirty="0"/>
              <a:t>메시지 </a:t>
            </a:r>
            <a:r>
              <a:rPr lang="en-US" altLang="ko-KR" dirty="0"/>
              <a:t>: </a:t>
            </a:r>
            <a:r>
              <a:rPr lang="ko-KR" altLang="en-US" dirty="0"/>
              <a:t>객체를 생성하는 생성메시지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&lt;&lt;destroy&gt;&gt;</a:t>
            </a:r>
            <a:r>
              <a:rPr lang="ko-KR" altLang="en-US" dirty="0"/>
              <a:t>메시지 </a:t>
            </a:r>
            <a:r>
              <a:rPr lang="en-US" altLang="ko-KR" dirty="0"/>
              <a:t>: </a:t>
            </a:r>
            <a:r>
              <a:rPr lang="ko-KR" altLang="en-US" dirty="0"/>
              <a:t>객체를 소멸하는 소멸메시지</a:t>
            </a:r>
            <a:r>
              <a:rPr lang="en-US" altLang="ko-KR" dirty="0"/>
              <a:t>, </a:t>
            </a:r>
            <a:r>
              <a:rPr lang="ko-KR" altLang="en-US" dirty="0"/>
              <a:t>소멸되는 객체의 생명선 끝에 </a:t>
            </a:r>
            <a:r>
              <a:rPr lang="en-US" altLang="ko-KR" dirty="0"/>
              <a:t>‘X’</a:t>
            </a:r>
            <a:r>
              <a:rPr lang="ko-KR" altLang="en-US" dirty="0"/>
              <a:t>넣음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29863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47ED2-E29D-4DEC-8B7B-CAD95AC9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순차 다이어그램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DC8D4-2A4B-4B81-A82C-3689B80E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B0D6EB-1287-4A05-B030-58FC5912F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016731"/>
            <a:ext cx="7992888" cy="577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7547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98C98A4-CBE2-40C3-B057-8063AED25B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C3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AA0C9-6321-413F-A3FB-46801341583E}"/>
              </a:ext>
            </a:extLst>
          </p:cNvPr>
          <p:cNvSpPr txBox="1"/>
          <p:nvPr/>
        </p:nvSpPr>
        <p:spPr>
          <a:xfrm>
            <a:off x="1411269" y="2705725"/>
            <a:ext cx="6321462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lt"/>
              </a:rPr>
              <a:t>패키지 다이어그램</a:t>
            </a:r>
            <a:endParaRPr lang="en-US" altLang="ko-KR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+mj-lt"/>
              </a:rPr>
              <a:t>Pakage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Diagram)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697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E9E46-93A3-4888-A720-79C7D3FE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다이어그램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2BC2FD-47B5-444F-A915-DB7BEE40A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클래스</a:t>
            </a:r>
            <a:r>
              <a:rPr lang="en-US" altLang="ko-KR" dirty="0"/>
              <a:t>/</a:t>
            </a:r>
            <a:r>
              <a:rPr lang="ko-KR" altLang="en-US" dirty="0" err="1"/>
              <a:t>유스케이스들과</a:t>
            </a:r>
            <a:r>
              <a:rPr lang="ko-KR" altLang="en-US" dirty="0"/>
              <a:t> 같은 </a:t>
            </a:r>
            <a:r>
              <a:rPr lang="ko-KR" altLang="en-US" dirty="0" err="1"/>
              <a:t>관련있는</a:t>
            </a:r>
            <a:r>
              <a:rPr lang="ko-KR" altLang="en-US" dirty="0"/>
              <a:t> 요소들을 그룹화한 것</a:t>
            </a:r>
            <a:endParaRPr lang="en-US" altLang="ko-KR" dirty="0"/>
          </a:p>
          <a:p>
            <a:r>
              <a:rPr lang="ko-KR" altLang="en-US" dirty="0"/>
              <a:t>특징 </a:t>
            </a:r>
            <a:r>
              <a:rPr lang="en-US" altLang="ko-KR" dirty="0"/>
              <a:t>: 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패키지 내에 다른 패키지 포함 가능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모든 구성요소는 단지 하나의 패키지에만 포함 가능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각 패키지는 하나의 네임스페이스를 구성함</a:t>
            </a:r>
            <a:r>
              <a:rPr lang="en-US" altLang="ko-KR" dirty="0"/>
              <a:t>, </a:t>
            </a:r>
            <a:r>
              <a:rPr lang="ko-KR" altLang="en-US" dirty="0"/>
              <a:t>다른 패키지라면 동일한 이름을 가질 수 없음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패키지를 제거하면 패키지 내의 모델요소도 제거됨</a:t>
            </a:r>
          </a:p>
        </p:txBody>
      </p:sp>
    </p:spTree>
    <p:extLst>
      <p:ext uri="{BB962C8B-B14F-4D97-AF65-F5344CB8AC3E}">
        <p14:creationId xmlns:p14="http://schemas.microsoft.com/office/powerpoint/2010/main" val="90511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7E0D8-E13D-4C1C-8C56-EBD7CC0F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SDLC – </a:t>
            </a:r>
            <a:r>
              <a:rPr lang="ko-KR" altLang="en-US" dirty="0"/>
              <a:t>폭포수모델의 위험성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E152BF-F084-4088-AD48-5FBB82C6C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늦게 발견될수록 오류수정비용이 증가함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2D56C6A-3877-48F4-8496-15EC5C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30" y="1272567"/>
            <a:ext cx="4546306" cy="444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1DF7DDA-1D71-465F-AF3A-CAF6763DB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2423902"/>
            <a:ext cx="5074663" cy="316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31664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979F-0552-48DE-A6BE-92D141B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다이어그램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70120C-0C00-461C-AC73-49616399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24" y="944724"/>
            <a:ext cx="7444351" cy="5328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6E83F-39CE-4136-8DC0-92DCAA666C00}"/>
              </a:ext>
            </a:extLst>
          </p:cNvPr>
          <p:cNvSpPr txBox="1"/>
          <p:nvPr/>
        </p:nvSpPr>
        <p:spPr>
          <a:xfrm>
            <a:off x="1593546" y="6453143"/>
            <a:ext cx="658873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3"/>
              </a:rPr>
              <a:t>출처 </a:t>
            </a:r>
            <a:r>
              <a:rPr lang="en-US" altLang="ko-KR" sz="1600" dirty="0">
                <a:hlinkClick r:id="rId3"/>
              </a:rPr>
              <a:t>: https://slidesplayer.org/slide/14091444/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43235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6A419-6E86-469E-9A69-B11523D5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A7A2F9-211B-4B44-A133-6A6C25A9DB3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4DF70F9-3413-49BC-A586-15FCFC1ECC7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2C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EC306C-90B3-4C13-B965-2890571C14A8}"/>
                </a:ext>
              </a:extLst>
            </p:cNvPr>
            <p:cNvSpPr txBox="1"/>
            <p:nvPr/>
          </p:nvSpPr>
          <p:spPr>
            <a:xfrm>
              <a:off x="1411269" y="3044279"/>
              <a:ext cx="6321462" cy="7694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lt"/>
                </a:rPr>
                <a:t>테스트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430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979F-0552-48DE-A6BE-92D141B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소프트웨어 테스트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1912739-0445-4F78-ACC4-E9346D0CA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에러를 발견할 목적으로 프로그램을 실행하는 과정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테스트는 오류가 존재함을 보일 수는 있지만</a:t>
            </a:r>
            <a:r>
              <a:rPr lang="en-US" altLang="ko-KR" dirty="0"/>
              <a:t>, </a:t>
            </a:r>
            <a:r>
              <a:rPr lang="ko-KR" altLang="en-US" dirty="0"/>
              <a:t>오류가 없음을 보일 수 없다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소프트웨어의 품질을 측정하고 개선하기 위한 과정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소프트웨어 오류원인 및 분포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요구사항 오류 </a:t>
            </a:r>
            <a:r>
              <a:rPr lang="en-US" altLang="ko-KR" dirty="0"/>
              <a:t>: </a:t>
            </a:r>
            <a:r>
              <a:rPr lang="ko-KR" altLang="en-US" dirty="0"/>
              <a:t>잘못된 정의 </a:t>
            </a:r>
            <a:r>
              <a:rPr lang="en-US" altLang="ko-KR" dirty="0"/>
              <a:t>/ </a:t>
            </a:r>
            <a:r>
              <a:rPr lang="ko-KR" altLang="en-US" dirty="0"/>
              <a:t>고객과 개발자 간의 잘못된 의사소통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설계 오류 </a:t>
            </a:r>
            <a:r>
              <a:rPr lang="en-US" altLang="ko-KR" dirty="0"/>
              <a:t>: </a:t>
            </a:r>
            <a:r>
              <a:rPr lang="ko-KR" altLang="en-US" dirty="0"/>
              <a:t>소프트웨어 요구사항을 설계에 반영하는 과정에서 오류가 발생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코딩 오류 </a:t>
            </a:r>
            <a:r>
              <a:rPr lang="en-US" altLang="ko-KR" dirty="0"/>
              <a:t>: </a:t>
            </a:r>
            <a:r>
              <a:rPr lang="ko-KR" altLang="en-US" dirty="0"/>
              <a:t>설계문서를 잘못 이해하거나 개발에 익숙하지 않을 때 발생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999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979F-0552-48DE-A6BE-92D141B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소프트웨어 테스트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1912739-0445-4F78-ACC4-E9346D0CA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lang="ko-KR" altLang="en-US" dirty="0"/>
              <a:t>개발 단계별 수정비용 </a:t>
            </a:r>
            <a:r>
              <a:rPr lang="en-US" altLang="ko-KR" dirty="0"/>
              <a:t>: </a:t>
            </a:r>
            <a:r>
              <a:rPr lang="ko-KR" altLang="en-US" dirty="0"/>
              <a:t>요구사항 </a:t>
            </a:r>
            <a:r>
              <a:rPr lang="en-US" altLang="ko-KR" dirty="0"/>
              <a:t>&lt; </a:t>
            </a:r>
            <a:r>
              <a:rPr lang="ko-KR" altLang="en-US" dirty="0"/>
              <a:t>설계 </a:t>
            </a:r>
            <a:r>
              <a:rPr lang="en-US" altLang="ko-KR" dirty="0"/>
              <a:t>&lt; </a:t>
            </a:r>
            <a:r>
              <a:rPr lang="ko-KR" altLang="en-US" dirty="0"/>
              <a:t>개발 </a:t>
            </a:r>
            <a:r>
              <a:rPr lang="en-US" altLang="ko-KR" dirty="0"/>
              <a:t>&lt; </a:t>
            </a:r>
            <a:r>
              <a:rPr lang="ko-KR" altLang="en-US" dirty="0"/>
              <a:t>시험 </a:t>
            </a:r>
            <a:r>
              <a:rPr lang="en-US" altLang="ko-KR" dirty="0"/>
              <a:t>&lt; </a:t>
            </a:r>
            <a:r>
              <a:rPr lang="ko-KR" altLang="en-US" dirty="0"/>
              <a:t>유지보수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F6F59-E5BC-400A-BE8A-364B67B8F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30" y="1272567"/>
            <a:ext cx="4546306" cy="444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41CF609-3BF8-42AE-9321-6C406C0D3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2423902"/>
            <a:ext cx="5074663" cy="316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3923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979F-0552-48DE-A6BE-92D141B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소프트웨어 테스팅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1912739-0445-4F78-ACC4-E9346D0CA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lang="ko-KR" altLang="en-US" dirty="0"/>
              <a:t>정적분석 </a:t>
            </a:r>
            <a:r>
              <a:rPr lang="en-US" altLang="ko-KR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프로그램을 실행시키지 않고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코드만 보고 분석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오류를 발견하거나 오류의 발생을 미연에 방지할 목적으로 프로그램이나  문서들을 분석하는 과정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ex) IDA Pro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동적분석 </a:t>
            </a:r>
            <a:r>
              <a:rPr lang="en-US" altLang="ko-KR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프로그램을 직접 실행시키고 동작을 살펴봄으로써 분석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프로그램의 오류를 발견하기 위해 프로그램을 실행시키는 과정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품질 평가를 위해 프로그램을 실행하는 과정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프로그램의 신뢰도를 높이기 위해 프로그램을 실행하는 과정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ex) Wireshark, Process Explorer 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*</a:t>
            </a:r>
            <a:r>
              <a:rPr lang="ko-KR" altLang="en-US" dirty="0">
                <a:solidFill>
                  <a:schemeClr val="tx1"/>
                </a:solidFill>
              </a:rPr>
              <a:t>참고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리버스 엔지니어링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26" name="Picture 2" descr="ida pro logo에 대한 이미지 검색결과">
            <a:extLst>
              <a:ext uri="{FF2B5EF4-FFF2-40B4-BE49-F238E27FC236}">
                <a16:creationId xmlns:a16="http://schemas.microsoft.com/office/drawing/2014/main" id="{3A2C7A3F-23B8-4D60-8EE3-CB8B40E3C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2456892"/>
            <a:ext cx="1895044" cy="52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00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1E057-BF5D-4D0D-8BB4-E0198A60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/>
              <a:t>소프트웨어 테스트 진화 과정</a:t>
            </a:r>
            <a:endParaRPr lang="ko-KR" altLang="en-US" sz="6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DEFB5-C518-4DB7-AF17-F8CAAD1B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Beizer</a:t>
            </a:r>
            <a:r>
              <a:rPr lang="ko-KR" altLang="en-US" dirty="0"/>
              <a:t>라는 개발자가 제안한 과정</a:t>
            </a:r>
            <a:endParaRPr lang="en-US" altLang="ko-KR" dirty="0"/>
          </a:p>
          <a:p>
            <a:r>
              <a:rPr lang="ko-KR" altLang="en-US" dirty="0"/>
              <a:t>테스트를 하는 목적을 단계별로 구분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</a:t>
            </a:r>
            <a:r>
              <a:rPr lang="ko-KR" altLang="en-US" dirty="0"/>
              <a:t>테스트 진화과정</a:t>
            </a:r>
            <a:r>
              <a:rPr lang="en-US" altLang="ko-KR" dirty="0"/>
              <a:t>(5</a:t>
            </a:r>
            <a:r>
              <a:rPr lang="ko-KR" altLang="en-US" dirty="0"/>
              <a:t>단계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/>
              <a:t>Debugging-oriented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/>
              <a:t>Demonstration-oriented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/>
              <a:t>Destruction-oriented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/>
              <a:t>Evaluation-oriented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800" dirty="0"/>
              <a:t>Prevention-oriented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0446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1E057-BF5D-4D0D-8BB4-E0198A60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Debugging-oriented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DEFB5-C518-4DB7-AF17-F8CAAD1B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테스트와 디버깅의 차이가 뚜렷하게 보이지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우연히 발견된 오류를 수정하는 디버깅에 중점을 두며 프로그램의 오류를   찾기 위한 별도의 노력을 기울이지 않는다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2909B-2580-43AF-A997-17444A84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61" y="2852936"/>
            <a:ext cx="6775678" cy="3199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ED9F5-C863-42F7-8643-FC02897AEE50}"/>
              </a:ext>
            </a:extLst>
          </p:cNvPr>
          <p:cNvSpPr txBox="1"/>
          <p:nvPr/>
        </p:nvSpPr>
        <p:spPr>
          <a:xfrm>
            <a:off x="3671900" y="6092812"/>
            <a:ext cx="1964512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Visual Studio </a:t>
            </a:r>
            <a:r>
              <a:rPr lang="ko-KR" altLang="en-US" sz="1600" dirty="0"/>
              <a:t>디버깅</a:t>
            </a:r>
          </a:p>
        </p:txBody>
      </p:sp>
    </p:spTree>
    <p:extLst>
      <p:ext uri="{BB962C8B-B14F-4D97-AF65-F5344CB8AC3E}">
        <p14:creationId xmlns:p14="http://schemas.microsoft.com/office/powerpoint/2010/main" val="35249794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1E057-BF5D-4D0D-8BB4-E0198A60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Demonstration-oriented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DEFB5-C518-4DB7-AF17-F8CAAD1B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올바르게 동작한다는 사실을 입증하기 위해 테스트 수행</a:t>
            </a:r>
            <a:endParaRPr lang="en-US" altLang="ko-KR" dirty="0"/>
          </a:p>
          <a:p>
            <a:r>
              <a:rPr lang="ko-KR" altLang="en-US" dirty="0"/>
              <a:t>오류를 찾을 확률이 많은 테스트 케이스를 설계하기 보다는 시스템이 제대로 동작하는 것을 증명하는데 초점을 맞춤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5013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1E057-BF5D-4D0D-8BB4-E0198A60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Destruction-oriented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DEFB5-C518-4DB7-AF17-F8CAAD1B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프로그램에 오류가 존재함을 보여주기 위해 테스트 수행</a:t>
            </a:r>
            <a:endParaRPr lang="en-US" altLang="ko-KR" dirty="0"/>
          </a:p>
          <a:p>
            <a:r>
              <a:rPr lang="ko-KR" altLang="en-US" dirty="0"/>
              <a:t>프로그램이 잘 작동되지 않는다는 사실을 보여주려는 의도를 가지고 테스트케이스를 설계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프로그램의 오류를 발견하는 테스트케이스가 그렇지 못한 테스트케이스보다 훨씬 가치가 있다고 판단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테스트 팀이 개발 팀과 독립적이어야 한다</a:t>
            </a:r>
            <a:r>
              <a:rPr lang="en-US" altLang="ko-KR" dirty="0"/>
              <a:t>. (</a:t>
            </a:r>
            <a:r>
              <a:rPr lang="ko-KR" altLang="en-US" dirty="0"/>
              <a:t>본인 코드의 오류를 찾기 힘듦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69654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1E057-BF5D-4D0D-8BB4-E0198A60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Evaluation-oriented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DEFB5-C518-4DB7-AF17-F8CAAD1B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Level3</a:t>
            </a:r>
            <a:r>
              <a:rPr lang="ko-KR" altLang="en-US" dirty="0"/>
              <a:t>의 테스트가 실제 프로그램 코드에 있는 오류를 발견하는 것에 초점을 맞추었다면</a:t>
            </a:r>
            <a:r>
              <a:rPr lang="en-US" altLang="ko-KR" dirty="0"/>
              <a:t>, Level4</a:t>
            </a:r>
            <a:r>
              <a:rPr lang="ko-KR" altLang="en-US" dirty="0"/>
              <a:t>에서는 </a:t>
            </a:r>
            <a:r>
              <a:rPr lang="ko-KR" altLang="en-US" u="sng" dirty="0"/>
              <a:t>소프트웨어 개발 전체 단계에 발생하는 오류를 발견</a:t>
            </a:r>
            <a:r>
              <a:rPr lang="ko-KR" altLang="en-US" dirty="0"/>
              <a:t>하는 개념으로 확장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개발초기단계부터 지속적으로 검토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656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591C073-8FEE-4B2E-8AF8-135ADA79F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2852936"/>
            <a:ext cx="7390698" cy="394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829E282-8FB3-4612-A310-D7502D9E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SDLC - </a:t>
            </a:r>
            <a:r>
              <a:rPr lang="ko-KR" altLang="en-US" dirty="0"/>
              <a:t>애자일모델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C5A07-C4AD-4986-AD99-A09A96F0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애자일 모델</a:t>
            </a:r>
            <a:r>
              <a:rPr lang="en-US" altLang="ko-KR" b="1" dirty="0"/>
              <a:t>(Agile Model)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정의</a:t>
            </a:r>
            <a:r>
              <a:rPr lang="en-US" altLang="ko-KR" dirty="0"/>
              <a:t>: </a:t>
            </a:r>
            <a:r>
              <a:rPr lang="ko-KR" altLang="en-US" dirty="0"/>
              <a:t>반복적이고 점진적인 개발 방법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짧은 개발 사이클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이터레이션</a:t>
            </a:r>
            <a:r>
              <a:rPr lang="en-US" altLang="ko-KR" dirty="0"/>
              <a:t>(Iteration)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폭포수모델과는 달리 이전 사이클의 오류를 다음 사이클에서 반영가능</a:t>
            </a:r>
            <a:r>
              <a:rPr lang="en-US" altLang="ko-KR" dirty="0"/>
              <a:t>(</a:t>
            </a:r>
            <a:r>
              <a:rPr lang="ko-KR" altLang="en-US" dirty="0"/>
              <a:t>피드백</a:t>
            </a:r>
            <a:r>
              <a:rPr lang="en-US" altLang="ko-KR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애자일</a:t>
            </a:r>
            <a:r>
              <a:rPr lang="en-US" altLang="ko-KR" dirty="0"/>
              <a:t>(Agile)? </a:t>
            </a:r>
            <a:r>
              <a:rPr lang="ko-KR" altLang="en-US" dirty="0"/>
              <a:t>가볍고 신속함</a:t>
            </a:r>
            <a:endParaRPr lang="en-US" altLang="ko-K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애자일모델의 대표적인 개발방법 </a:t>
            </a:r>
            <a:r>
              <a:rPr lang="en-US" altLang="ko-KR" dirty="0"/>
              <a:t>: </a:t>
            </a:r>
            <a:r>
              <a:rPr lang="ko-KR" altLang="en-US" dirty="0"/>
              <a:t>스크럼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8BBCC8-88FC-4E31-87DE-DB0878F3BBC6}"/>
              </a:ext>
            </a:extLst>
          </p:cNvPr>
          <p:cNvSpPr/>
          <p:nvPr/>
        </p:nvSpPr>
        <p:spPr>
          <a:xfrm>
            <a:off x="1259632" y="2960948"/>
            <a:ext cx="1872208" cy="3492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5852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1E057-BF5D-4D0D-8BB4-E0198A60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/>
              <a:t>: Prevention-oriented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DEFB5-C518-4DB7-AF17-F8CAAD1B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프로그램의 오류가 발생하지 않도록 사전에 방지하는 개념</a:t>
            </a:r>
            <a:endParaRPr lang="en-US" altLang="ko-KR" dirty="0"/>
          </a:p>
          <a:p>
            <a:r>
              <a:rPr lang="ko-KR" altLang="en-US" dirty="0"/>
              <a:t>프로그램을 개발할 때 처음부터 테스트가 용이하도록 시스템을 설계</a:t>
            </a:r>
            <a:endParaRPr lang="en-US" altLang="ko-KR" dirty="0"/>
          </a:p>
          <a:p>
            <a:r>
              <a:rPr lang="ko-KR" altLang="en-US" dirty="0"/>
              <a:t>테스트 용이성을 고려한 프로그램 설계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</a:t>
            </a:r>
            <a:r>
              <a:rPr lang="ko-KR" altLang="en-US" dirty="0"/>
              <a:t> 테스트주도 개발</a:t>
            </a:r>
            <a:r>
              <a:rPr lang="en-US" altLang="ko-KR" dirty="0"/>
              <a:t>(Test-Driven Development, TDD) : 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테스트케이스를 미리 설계하고 코딩을 나중에 하는 방식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오류 가능성이 이미 테스트케이스에 반영되어 있기 때문에 오류를 미연에 방지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59304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1E057-BF5D-4D0D-8BB4-E0198A60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개발 단계별 테스트 분류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DEFB5-C518-4DB7-AF17-F8CAAD1BA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lang="ko-KR" altLang="en-US" dirty="0"/>
              <a:t>종류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단위 테스트</a:t>
            </a:r>
            <a:r>
              <a:rPr lang="en-US" altLang="ko-KR" dirty="0"/>
              <a:t> : </a:t>
            </a:r>
            <a:r>
              <a:rPr lang="ko-KR" altLang="en-US" dirty="0"/>
              <a:t>각각의 모듈을 테스트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통합 테스트 </a:t>
            </a:r>
            <a:r>
              <a:rPr lang="en-US" altLang="ko-KR" dirty="0"/>
              <a:t>: </a:t>
            </a:r>
            <a:r>
              <a:rPr lang="ko-KR" altLang="en-US" dirty="0"/>
              <a:t>모듈 간의 상호작용이 올바르게 되는지를 테스트</a:t>
            </a:r>
            <a:endParaRPr lang="en-US" altLang="ko-KR" dirty="0"/>
          </a:p>
          <a:p>
            <a:pPr marL="857250" lvl="1" indent="-457200">
              <a:buFont typeface="+mj-ea"/>
              <a:buAutoNum type="circleNumDbPlain"/>
            </a:pPr>
            <a:r>
              <a:rPr lang="ko-KR" altLang="en-US" dirty="0"/>
              <a:t>빅뱅 테스트 </a:t>
            </a:r>
            <a:r>
              <a:rPr lang="en-US" altLang="ko-KR" dirty="0"/>
              <a:t>: </a:t>
            </a:r>
            <a:r>
              <a:rPr lang="ko-KR" altLang="en-US" dirty="0"/>
              <a:t>개별적인 모듈에 대해 단위테스트 한 후 한꺼번에 모듈 통합</a:t>
            </a:r>
            <a:endParaRPr lang="en-US" altLang="ko-KR" dirty="0"/>
          </a:p>
          <a:p>
            <a:pPr marL="857250" lvl="1" indent="-457200">
              <a:buFont typeface="+mj-ea"/>
              <a:buAutoNum type="circleNumDbPlain"/>
            </a:pPr>
            <a:r>
              <a:rPr lang="ko-KR" altLang="en-US" dirty="0"/>
              <a:t>점진적 테스트 </a:t>
            </a:r>
            <a:r>
              <a:rPr lang="en-US" altLang="ko-KR" dirty="0"/>
              <a:t>: </a:t>
            </a:r>
            <a:r>
              <a:rPr lang="ko-KR" altLang="en-US" dirty="0"/>
              <a:t>점진적으로 모듈을 통합하면서 테스트</a:t>
            </a:r>
            <a:endParaRPr lang="en-US" altLang="ko-KR" dirty="0"/>
          </a:p>
          <a:p>
            <a:pPr marL="400050" lvl="1" indent="0">
              <a:buNone/>
            </a:pPr>
            <a:r>
              <a:rPr lang="en-US" altLang="ko-KR" dirty="0"/>
              <a:t>ex) </a:t>
            </a:r>
            <a:r>
              <a:rPr lang="ko-KR" altLang="en-US" dirty="0"/>
              <a:t>하향식 통합</a:t>
            </a:r>
            <a:r>
              <a:rPr lang="en-US" altLang="ko-KR" dirty="0"/>
              <a:t>(Top-down), </a:t>
            </a:r>
            <a:r>
              <a:rPr lang="ko-KR" altLang="en-US" dirty="0"/>
              <a:t>상향식 통합</a:t>
            </a:r>
            <a:r>
              <a:rPr lang="en-US" altLang="ko-KR" dirty="0"/>
              <a:t>(Bottom-up), </a:t>
            </a:r>
            <a:r>
              <a:rPr lang="ko-KR" altLang="en-US" dirty="0"/>
              <a:t>샌드위치 통합</a:t>
            </a:r>
            <a:r>
              <a:rPr lang="en-US" altLang="ko-KR" dirty="0"/>
              <a:t>(</a:t>
            </a:r>
            <a:r>
              <a:rPr lang="ko-KR" altLang="en-US" dirty="0"/>
              <a:t>하향</a:t>
            </a:r>
            <a:r>
              <a:rPr lang="en-US" altLang="ko-KR" dirty="0"/>
              <a:t>+</a:t>
            </a:r>
            <a:r>
              <a:rPr lang="ko-KR" altLang="en-US" dirty="0"/>
              <a:t>상향</a:t>
            </a:r>
            <a:r>
              <a:rPr lang="en-US" altLang="ko-KR" dirty="0"/>
              <a:t>)</a:t>
            </a:r>
          </a:p>
          <a:p>
            <a:pPr marL="857250" lvl="1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시스템 테스트 </a:t>
            </a:r>
            <a:r>
              <a:rPr lang="en-US" altLang="ko-KR" dirty="0"/>
              <a:t>: </a:t>
            </a:r>
            <a:r>
              <a:rPr lang="ko-KR" altLang="en-US" dirty="0"/>
              <a:t>통합테스트가 완료된 후에 완전한 시스템에 대해 시스템   명세에 따라 개발되었는지 테스트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인수 테스트 </a:t>
            </a:r>
            <a:r>
              <a:rPr lang="en-US" altLang="ko-KR" dirty="0"/>
              <a:t>: </a:t>
            </a:r>
            <a:r>
              <a:rPr lang="ko-KR" altLang="en-US" dirty="0"/>
              <a:t>오류를 검출하는 것이 목적이 아니고 시스템을 인수받을 수 있는지를 고객의 입장에서 평가하는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ex) </a:t>
            </a:r>
            <a:r>
              <a:rPr lang="ko-KR" altLang="en-US" sz="1600" b="1" dirty="0">
                <a:solidFill>
                  <a:srgbClr val="FF0000"/>
                </a:solidFill>
              </a:rPr>
              <a:t>알파테스트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사용자에 의해 테스트가 수행되지만 개발자환경에서 통제된 상태로 수행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     </a:t>
            </a:r>
            <a:r>
              <a:rPr lang="ko-KR" altLang="en-US" sz="1600" b="1" dirty="0">
                <a:solidFill>
                  <a:srgbClr val="FF0000"/>
                </a:solidFill>
              </a:rPr>
              <a:t> 베타테스트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소프트웨어를 일정 수의 사용자들에게 사용하게 하고 피드백을 받는다</a:t>
            </a:r>
            <a:r>
              <a:rPr lang="en-US" altLang="ko-KR" sz="1600" dirty="0"/>
              <a:t>, </a:t>
            </a:r>
          </a:p>
          <a:p>
            <a:pPr marL="0" indent="0">
              <a:buNone/>
            </a:pPr>
            <a:r>
              <a:rPr lang="en-US" altLang="ko-KR" sz="1600" dirty="0"/>
              <a:t>                             </a:t>
            </a:r>
            <a:r>
              <a:rPr lang="ko-KR" altLang="en-US" sz="1600" dirty="0"/>
              <a:t>개발자는 참여하지 않는다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57414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6A419-6E86-469E-9A69-B11523D5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A7A2F9-211B-4B44-A133-6A6C25A9DB3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4DF70F9-3413-49BC-A586-15FCFC1ECC7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2C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EC306C-90B3-4C13-B965-2890571C14A8}"/>
                </a:ext>
              </a:extLst>
            </p:cNvPr>
            <p:cNvSpPr txBox="1"/>
            <p:nvPr/>
          </p:nvSpPr>
          <p:spPr>
            <a:xfrm>
              <a:off x="1411269" y="3044279"/>
              <a:ext cx="6321462" cy="7694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lt"/>
                </a:rPr>
                <a:t>블랙박스 테스트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329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979F-0552-48DE-A6BE-92D141B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개요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1912739-0445-4F78-ACC4-E9346D0CA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" y="930171"/>
            <a:ext cx="9045575" cy="5545138"/>
          </a:xfrm>
        </p:spPr>
        <p:txBody>
          <a:bodyPr/>
          <a:lstStyle/>
          <a:p>
            <a:r>
              <a:rPr lang="ko-KR" altLang="en-US" dirty="0"/>
              <a:t>테스트 방법 비교</a:t>
            </a:r>
            <a:r>
              <a:rPr lang="en-US" altLang="ko-KR" dirty="0"/>
              <a:t>(</a:t>
            </a:r>
            <a:r>
              <a:rPr lang="ko-KR" altLang="en-US" dirty="0"/>
              <a:t>블랙박스 테스트 </a:t>
            </a:r>
            <a:r>
              <a:rPr lang="en-US" altLang="ko-KR" dirty="0"/>
              <a:t>vs </a:t>
            </a:r>
            <a:r>
              <a:rPr lang="ko-KR" altLang="en-US" dirty="0"/>
              <a:t>화이트박스 테스트</a:t>
            </a:r>
            <a:r>
              <a:rPr lang="en-US" altLang="ko-KR" dirty="0"/>
              <a:t>)</a:t>
            </a:r>
          </a:p>
        </p:txBody>
      </p:sp>
      <p:pic>
        <p:nvPicPr>
          <p:cNvPr id="1026" name="Picture 2" descr="https://1.bp.blogspot.com/-g6u515hjzAA/WO3_nI2n4xI/AAAAAAAADW0/cI_u-wIfoq4DI5NbPnZt6l4Z3x4D70zGgCLcB/s400/%25EA%25B7%25B8%25EB%25A6%25BC1.jpg">
            <a:extLst>
              <a:ext uri="{FF2B5EF4-FFF2-40B4-BE49-F238E27FC236}">
                <a16:creationId xmlns:a16="http://schemas.microsoft.com/office/drawing/2014/main" id="{1755AB7F-0D43-4F06-9267-15F725FF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40" y="3702740"/>
            <a:ext cx="8442461" cy="310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286742F-036C-46AA-A655-BED8AE1A6B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2444" y="1520788"/>
          <a:ext cx="8590882" cy="2116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5441">
                  <a:extLst>
                    <a:ext uri="{9D8B030D-6E8A-4147-A177-3AD203B41FA5}">
                      <a16:colId xmlns:a16="http://schemas.microsoft.com/office/drawing/2014/main" val="1453492012"/>
                    </a:ext>
                  </a:extLst>
                </a:gridCol>
                <a:gridCol w="4295441">
                  <a:extLst>
                    <a:ext uri="{9D8B030D-6E8A-4147-A177-3AD203B41FA5}">
                      <a16:colId xmlns:a16="http://schemas.microsoft.com/office/drawing/2014/main" val="404275529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블랙박스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화이트박스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2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dirty="0"/>
                        <a:t>프로그램 코드를 이용하지 않음</a:t>
                      </a:r>
                      <a:endParaRPr lang="en-US" altLang="ko-KR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dirty="0"/>
                        <a:t>명세기반 테스트</a:t>
                      </a:r>
                      <a:endParaRPr lang="en-US" altLang="ko-KR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dirty="0"/>
                        <a:t>기능 누락 오류 검출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프로그램의 코드를 이용함</a:t>
                      </a:r>
                      <a:endParaRPr lang="en-US" altLang="ko-KR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구조기반 테스트</a:t>
                      </a:r>
                      <a:endParaRPr lang="en-US" altLang="ko-KR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코드에 의도하지 않은 기능이 있는지 파악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76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8447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33B0B-BC5F-4FFB-88B8-A8863D03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동등 클래스 분할</a:t>
            </a:r>
            <a:r>
              <a:rPr lang="en-US" altLang="ko-KR" sz="3600" dirty="0"/>
              <a:t>(ECP)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E45EB1-AF0C-4757-9B86-4B3B14F26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u="sng" dirty="0"/>
              <a:t>정의 </a:t>
            </a:r>
            <a:r>
              <a:rPr lang="en-US" altLang="ko-KR" u="sng" dirty="0"/>
              <a:t>: </a:t>
            </a:r>
            <a:r>
              <a:rPr lang="ko-KR" altLang="en-US" u="sng" dirty="0"/>
              <a:t>프로그램의 입력 영역을 몇 개의 동등 클래스로 분할하여 각 클래스로부터 하나 이상의 대푯값을 선택하여 테스트케이스로 이용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r>
              <a:rPr lang="ko-KR" altLang="en-US" dirty="0"/>
              <a:t>용어 </a:t>
            </a:r>
            <a:r>
              <a:rPr lang="en-US" altLang="ko-KR" dirty="0"/>
              <a:t>: </a:t>
            </a:r>
            <a:r>
              <a:rPr lang="ko-KR" altLang="en-US" dirty="0"/>
              <a:t>동등 클래스 분할</a:t>
            </a:r>
            <a:r>
              <a:rPr lang="en-US" altLang="ko-KR" dirty="0"/>
              <a:t>(Equivalent Class Partitioning, ECP)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동등의 의미</a:t>
            </a:r>
            <a:r>
              <a:rPr lang="en-US" altLang="ko-KR" dirty="0"/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각 동등 클래스로부터 선정한 입력 값에 의해</a:t>
            </a:r>
            <a:r>
              <a:rPr lang="en-US" altLang="ko-KR" dirty="0"/>
              <a:t>,</a:t>
            </a:r>
            <a:r>
              <a:rPr lang="ko-KR" altLang="en-US" dirty="0"/>
              <a:t> 오류가 </a:t>
            </a:r>
            <a:r>
              <a:rPr lang="ko-KR" altLang="en-US" dirty="0">
                <a:latin typeface="+mj-lt"/>
              </a:rPr>
              <a:t>발견되면</a:t>
            </a:r>
            <a:r>
              <a:rPr lang="ko-KR" altLang="en-US" dirty="0"/>
              <a:t> 클래스에 속한 다른 값들에 의해서도 동일한 오류가 발견되어야 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dirty="0"/>
              <a:t>각 동등 클래스로부터 선정한 입력 값에 의해</a:t>
            </a:r>
            <a:r>
              <a:rPr lang="en-US" altLang="ko-KR" dirty="0"/>
              <a:t>, </a:t>
            </a:r>
            <a:r>
              <a:rPr lang="ko-KR" altLang="en-US" dirty="0"/>
              <a:t>오류가 발견되지 않으면 클래스에 속한 다른 값들에 의해서도 오류가 발견되지 말아야 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동등 클래스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ko-KR" altLang="en-US" b="1" dirty="0">
                <a:solidFill>
                  <a:srgbClr val="FF0000"/>
                </a:solidFill>
              </a:rPr>
              <a:t>시스템에 의해 동일하게 처리되고 동일한 출력결과를 생산하는 입력 값들의 모임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551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6B580-8D32-4498-9D01-2FD0F44E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동등 클래스 분할 규칙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1BC8C-A10D-42B9-91E0-556EACDA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입력조건이 범위를 기술하는 경우 </a:t>
            </a:r>
            <a:r>
              <a:rPr lang="en-US" altLang="ko-KR" dirty="0"/>
              <a:t>: </a:t>
            </a:r>
            <a:r>
              <a:rPr lang="ko-KR" altLang="en-US" dirty="0"/>
              <a:t>입력조건을 만족하는 범위의 클래스</a:t>
            </a:r>
            <a:r>
              <a:rPr lang="en-US" altLang="ko-KR" dirty="0"/>
              <a:t>,      </a:t>
            </a:r>
            <a:r>
              <a:rPr lang="ko-KR" altLang="en-US" dirty="0"/>
              <a:t>만족하지 못하는 범위의 클래스로 분할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</a:t>
            </a:r>
            <a:r>
              <a:rPr lang="ko-KR" altLang="en-US" dirty="0"/>
              <a:t>입력조건</a:t>
            </a:r>
            <a:r>
              <a:rPr lang="en-US" altLang="ko-KR" dirty="0"/>
              <a:t>: </a:t>
            </a:r>
            <a:r>
              <a:rPr lang="ko-KR" altLang="en-US" dirty="0"/>
              <a:t>나이의 범위 </a:t>
            </a:r>
            <a:r>
              <a:rPr lang="en-US" altLang="ko-KR" dirty="0"/>
              <a:t>25</a:t>
            </a:r>
            <a:r>
              <a:rPr lang="ko-KR" altLang="en-US" dirty="0"/>
              <a:t>세</a:t>
            </a:r>
            <a:r>
              <a:rPr lang="en-US" altLang="ko-KR" dirty="0"/>
              <a:t>~59</a:t>
            </a:r>
            <a:r>
              <a:rPr lang="ko-KR" altLang="en-US" dirty="0"/>
              <a:t>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만족 </a:t>
            </a:r>
            <a:r>
              <a:rPr lang="en-US" altLang="ko-KR" dirty="0"/>
              <a:t>: 25</a:t>
            </a:r>
            <a:r>
              <a:rPr lang="ko-KR" altLang="en-US" dirty="0"/>
              <a:t>세 이상 </a:t>
            </a:r>
            <a:r>
              <a:rPr lang="en-US" altLang="ko-KR" dirty="0"/>
              <a:t>60</a:t>
            </a:r>
            <a:r>
              <a:rPr lang="ko-KR" altLang="en-US" dirty="0"/>
              <a:t>세 미만</a:t>
            </a:r>
            <a:r>
              <a:rPr lang="en-US" altLang="ko-KR" dirty="0"/>
              <a:t>,  </a:t>
            </a:r>
            <a:r>
              <a:rPr lang="ko-KR" altLang="en-US" dirty="0"/>
              <a:t>만족</a:t>
            </a:r>
            <a:r>
              <a:rPr lang="en-US" altLang="ko-KR" dirty="0"/>
              <a:t>x : 24</a:t>
            </a:r>
            <a:r>
              <a:rPr lang="ko-KR" altLang="en-US" dirty="0"/>
              <a:t>세 이하 </a:t>
            </a:r>
            <a:r>
              <a:rPr lang="en-US" altLang="ko-KR" dirty="0"/>
              <a:t>/ 60</a:t>
            </a:r>
            <a:r>
              <a:rPr lang="ko-KR" altLang="en-US" dirty="0"/>
              <a:t>세 이상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ko-KR" altLang="en-US" b="1" dirty="0"/>
              <a:t>입력조건이 특정 값을 기술하는 경우 </a:t>
            </a:r>
            <a:r>
              <a:rPr lang="en-US" altLang="ko-KR" dirty="0"/>
              <a:t>: </a:t>
            </a:r>
            <a:r>
              <a:rPr lang="ko-KR" altLang="en-US" dirty="0"/>
              <a:t>특정 값 하나로만 이루어진 클래스</a:t>
            </a:r>
            <a:r>
              <a:rPr lang="en-US" altLang="ko-KR" dirty="0"/>
              <a:t>,    </a:t>
            </a:r>
            <a:r>
              <a:rPr lang="ko-KR" altLang="en-US" dirty="0"/>
              <a:t>그 값을 포함하지 않는 클래스로 분할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입력조건이 어떤 집합의 원소를 기술하는 경우 </a:t>
            </a:r>
            <a:r>
              <a:rPr lang="en-US" altLang="ko-KR" dirty="0"/>
              <a:t>: </a:t>
            </a:r>
            <a:r>
              <a:rPr lang="ko-KR" altLang="en-US" dirty="0"/>
              <a:t>그 집합의 원소들만으로 이루어진 클래스와 그렇지 못한 클래스로 분할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입력조건이 어떤 개체가 존재하는지 여부를 따지는 경우 </a:t>
            </a:r>
            <a:r>
              <a:rPr lang="en-US" altLang="ko-KR" dirty="0"/>
              <a:t>: </a:t>
            </a:r>
            <a:r>
              <a:rPr lang="ko-KR" altLang="en-US" dirty="0"/>
              <a:t>어떤 개체가 있는 경우와 없는 경우 각각을 하나의 클래스로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37885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42C7B-F6A6-4102-824C-D1815F75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조합테스트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99D2B-5B42-46ED-AA1B-65F714CF9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조합 테스트 </a:t>
            </a:r>
            <a:r>
              <a:rPr lang="en-US" altLang="ko-KR" dirty="0"/>
              <a:t>: </a:t>
            </a:r>
            <a:r>
              <a:rPr lang="ko-KR" altLang="en-US" dirty="0"/>
              <a:t> 각 입력인자가 여러 개의 클래스들로 분할되었을 때 이를 조합하는 방식이다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Each choice </a:t>
            </a:r>
            <a:r>
              <a:rPr lang="ko-KR" altLang="en-US" dirty="0"/>
              <a:t>조합 </a:t>
            </a:r>
            <a:r>
              <a:rPr lang="en-US" altLang="ko-KR" dirty="0"/>
              <a:t>: </a:t>
            </a:r>
            <a:r>
              <a:rPr lang="ko-KR" altLang="en-US" dirty="0"/>
              <a:t>각 입력인자의 분할된 클래스로부터 최소한 하나의 입력 값이 테스트케이스에 포함</a:t>
            </a:r>
            <a:endParaRPr lang="en-US" altLang="ko-KR" dirty="0"/>
          </a:p>
          <a:p>
            <a:r>
              <a:rPr lang="en-US" altLang="ko-KR" dirty="0"/>
              <a:t>All</a:t>
            </a:r>
            <a:r>
              <a:rPr lang="ko-KR" altLang="en-US" dirty="0"/>
              <a:t> </a:t>
            </a:r>
            <a:r>
              <a:rPr lang="en-US" altLang="ko-KR" dirty="0"/>
              <a:t>combinations</a:t>
            </a:r>
            <a:r>
              <a:rPr lang="ko-KR" altLang="en-US" dirty="0"/>
              <a:t> 조합 </a:t>
            </a:r>
            <a:r>
              <a:rPr lang="en-US" altLang="ko-KR" dirty="0"/>
              <a:t>: </a:t>
            </a:r>
            <a:r>
              <a:rPr lang="ko-KR" altLang="en-US" dirty="0"/>
              <a:t>가능한 모든 클래스의 조합이 테스트케이스에 포함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B3CFD537-13B6-4C00-A34A-C8F2C4C89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6"/>
          <a:stretch/>
        </p:blipFill>
        <p:spPr>
          <a:xfrm>
            <a:off x="0" y="2636912"/>
            <a:ext cx="9144000" cy="42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496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715B6-C2A0-484B-BDD0-A1A29145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ECP </a:t>
            </a:r>
            <a:r>
              <a:rPr lang="ko-KR" altLang="en-US" dirty="0"/>
              <a:t>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BE62F-CDE6-468F-8218-FEC8285E1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숙련공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시간 이하 작업 </a:t>
            </a:r>
            <a:r>
              <a:rPr lang="en-US" altLang="ko-KR" dirty="0"/>
              <a:t>: </a:t>
            </a:r>
            <a:r>
              <a:rPr lang="ko-KR" altLang="en-US" dirty="0"/>
              <a:t> 시간당 </a:t>
            </a:r>
            <a:r>
              <a:rPr lang="en-US" altLang="ko-KR" dirty="0"/>
              <a:t>8</a:t>
            </a:r>
            <a:r>
              <a:rPr lang="ko-KR" altLang="en-US" dirty="0"/>
              <a:t>만원으로 계산        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시간 이상 </a:t>
            </a:r>
            <a:r>
              <a:rPr lang="en-US" altLang="ko-KR" dirty="0"/>
              <a:t>5</a:t>
            </a:r>
            <a:r>
              <a:rPr lang="ko-KR" altLang="en-US" dirty="0"/>
              <a:t>시간 이하 작업 </a:t>
            </a:r>
            <a:r>
              <a:rPr lang="en-US" altLang="ko-KR" dirty="0"/>
              <a:t>: </a:t>
            </a:r>
            <a:r>
              <a:rPr lang="ko-KR" altLang="en-US" dirty="0"/>
              <a:t>시간당 </a:t>
            </a:r>
            <a:r>
              <a:rPr lang="en-US" altLang="ko-KR" dirty="0"/>
              <a:t>10</a:t>
            </a:r>
            <a:r>
              <a:rPr lang="ko-KR" altLang="en-US" dirty="0"/>
              <a:t>만원 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5</a:t>
            </a:r>
            <a:r>
              <a:rPr lang="ko-KR" altLang="en-US" dirty="0"/>
              <a:t>시간 이상 작업 </a:t>
            </a:r>
            <a:r>
              <a:rPr lang="en-US" altLang="ko-KR" dirty="0"/>
              <a:t>:</a:t>
            </a:r>
            <a:r>
              <a:rPr lang="ko-KR" altLang="en-US" dirty="0"/>
              <a:t> 시간당 </a:t>
            </a:r>
            <a:r>
              <a:rPr lang="en-US" altLang="ko-KR" dirty="0"/>
              <a:t>12</a:t>
            </a:r>
            <a:r>
              <a:rPr lang="ko-KR" altLang="en-US" dirty="0"/>
              <a:t>만원으로 임금을 계산한다</a:t>
            </a:r>
            <a:r>
              <a:rPr lang="en-US" altLang="ko-KR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r>
              <a:rPr lang="ko-KR" altLang="en-US" dirty="0" err="1"/>
              <a:t>비숙련공은</a:t>
            </a:r>
            <a:r>
              <a:rPr lang="ko-KR" altLang="en-US" dirty="0"/>
              <a:t> 동일한 작업시간에 대해 숙련공 임금의 절반을 지급받는다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주급 단위로 계산하며 일주일 동안 최대 허용 작업시간은 </a:t>
            </a:r>
            <a:r>
              <a:rPr lang="en-US" altLang="ko-KR" dirty="0"/>
              <a:t>40</a:t>
            </a:r>
            <a:r>
              <a:rPr lang="ko-KR" altLang="en-US" dirty="0"/>
              <a:t>시간이다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953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4CC59-6FE3-4624-9F96-217F74E6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Each choice</a:t>
            </a:r>
            <a:r>
              <a:rPr lang="ko-KR" altLang="en-US" dirty="0"/>
              <a:t>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649AD-0C25-40CA-AF70-49853A305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DA1E00-E0AF-46F9-BE5E-2D7A1844F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r="6250"/>
          <a:stretch/>
        </p:blipFill>
        <p:spPr bwMode="auto">
          <a:xfrm>
            <a:off x="413538" y="1016732"/>
            <a:ext cx="8316924" cy="363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2248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59D08-40A7-4735-B63F-3783E08B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All Combinations </a:t>
            </a:r>
            <a:r>
              <a:rPr lang="ko-KR" altLang="en-US" dirty="0"/>
              <a:t>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F7E83-6B3D-4355-B486-51F05B681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409614-7262-4F4C-A457-328F39ABD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2"/>
          <a:stretch/>
        </p:blipFill>
        <p:spPr bwMode="auto">
          <a:xfrm>
            <a:off x="467545" y="908050"/>
            <a:ext cx="7992888" cy="583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9E282-8FB3-4612-A310-D7502D9E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폭포수모델 </a:t>
            </a:r>
            <a:r>
              <a:rPr lang="en-US" altLang="ko-KR" dirty="0"/>
              <a:t>vs </a:t>
            </a:r>
            <a:r>
              <a:rPr lang="ko-KR" altLang="en-US" dirty="0"/>
              <a:t>애자일모델</a:t>
            </a:r>
          </a:p>
        </p:txBody>
      </p:sp>
      <p:pic>
        <p:nvPicPr>
          <p:cNvPr id="7" name="_x199232880" descr="EMB000022fc28e5">
            <a:extLst>
              <a:ext uri="{FF2B5EF4-FFF2-40B4-BE49-F238E27FC236}">
                <a16:creationId xmlns:a16="http://schemas.microsoft.com/office/drawing/2014/main" id="{42323BFE-DC74-4B7B-AA6E-4DF4D0C2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92" y="1086098"/>
            <a:ext cx="7504720" cy="169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FC64872-4C54-42FA-814C-F973F5B01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1"/>
          <a:stretch/>
        </p:blipFill>
        <p:spPr bwMode="auto">
          <a:xfrm>
            <a:off x="936259" y="3429000"/>
            <a:ext cx="7183586" cy="235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5032CF-11DB-462E-AC42-CB5CAAD0AFF0}"/>
              </a:ext>
            </a:extLst>
          </p:cNvPr>
          <p:cNvSpPr txBox="1"/>
          <p:nvPr/>
        </p:nvSpPr>
        <p:spPr>
          <a:xfrm>
            <a:off x="3221850" y="2807916"/>
            <a:ext cx="27003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[</a:t>
            </a:r>
            <a:r>
              <a:rPr lang="ko-KR" altLang="en-US" sz="2800" dirty="0"/>
              <a:t>폭포수모델</a:t>
            </a:r>
            <a:r>
              <a:rPr lang="en-US" altLang="ko-KR" sz="2800" dirty="0"/>
              <a:t>]</a:t>
            </a:r>
            <a:endParaRPr lang="ko-KR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EB121-31EE-4997-8300-DCF907402ED1}"/>
              </a:ext>
            </a:extLst>
          </p:cNvPr>
          <p:cNvSpPr txBox="1"/>
          <p:nvPr/>
        </p:nvSpPr>
        <p:spPr>
          <a:xfrm>
            <a:off x="3221850" y="5770765"/>
            <a:ext cx="27003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[</a:t>
            </a:r>
            <a:r>
              <a:rPr lang="ko-KR" altLang="en-US" sz="2800" dirty="0"/>
              <a:t>애자일 모델</a:t>
            </a:r>
            <a:r>
              <a:rPr lang="en-US" altLang="ko-KR" sz="2800" dirty="0"/>
              <a:t>]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21798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22EB2-2119-4094-931A-826DC4D9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경계 값 분석</a:t>
            </a:r>
            <a:r>
              <a:rPr lang="en-US" altLang="ko-KR" dirty="0"/>
              <a:t>(BVA)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F0173-41BB-4B34-97F9-07A773333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u="sng" dirty="0"/>
              <a:t>정의 </a:t>
            </a:r>
            <a:r>
              <a:rPr lang="en-US" altLang="ko-KR" u="sng" dirty="0"/>
              <a:t>: </a:t>
            </a:r>
            <a:r>
              <a:rPr lang="ko-KR" altLang="en-US" u="sng" dirty="0"/>
              <a:t>입력영역의 경계 근처에 있는 값들을 테스트케이스로 선정하는 방법</a:t>
            </a:r>
            <a:endParaRPr lang="en-US" altLang="ko-KR" u="sng" dirty="0"/>
          </a:p>
          <a:p>
            <a:pPr>
              <a:lnSpc>
                <a:spcPct val="150000"/>
              </a:lnSpc>
            </a:pPr>
            <a:r>
              <a:rPr lang="ko-KR" altLang="en-US" dirty="0"/>
              <a:t>용어 </a:t>
            </a:r>
            <a:r>
              <a:rPr lang="en-US" altLang="ko-KR" dirty="0"/>
              <a:t>: </a:t>
            </a:r>
            <a:r>
              <a:rPr lang="ko-KR" altLang="en-US" dirty="0"/>
              <a:t>경계 값 분석</a:t>
            </a:r>
            <a:r>
              <a:rPr lang="en-US" altLang="ko-KR" dirty="0"/>
              <a:t>(Boundary Value Analysis, BVA)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ECP</a:t>
            </a:r>
            <a:r>
              <a:rPr lang="ko-KR" altLang="en-US" dirty="0"/>
              <a:t>와 </a:t>
            </a:r>
            <a:r>
              <a:rPr lang="en-US" altLang="ko-KR" dirty="0"/>
              <a:t>BVA </a:t>
            </a:r>
            <a:r>
              <a:rPr lang="ko-KR" altLang="en-US" dirty="0"/>
              <a:t>차이점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ECP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입력영역을 클래스들로 분할하고 각 클래스로부터 임의의 값을 선정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/>
              <a:t>BVA : </a:t>
            </a:r>
            <a:r>
              <a:rPr lang="ko-KR" altLang="en-US" dirty="0"/>
              <a:t>클래스의 경계 근처에 있는 값들을 선정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90306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9BF39-4B03-4AF9-A5C1-F775051F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BVA </a:t>
            </a:r>
            <a:r>
              <a:rPr lang="ko-KR" altLang="en-US" dirty="0"/>
              <a:t>수행절차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0F895-30BC-4C0A-901B-DEE10AD7E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명세로부터 입력 변수들을 식별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입력변수를 동등 클래스로 분할</a:t>
            </a:r>
            <a:r>
              <a:rPr lang="ko-KR" altLang="en-US" dirty="0"/>
              <a:t>한다</a:t>
            </a:r>
            <a:r>
              <a:rPr lang="en-US" altLang="ko-KR" dirty="0"/>
              <a:t>.                                                                  </a:t>
            </a:r>
            <a:r>
              <a:rPr lang="ko-KR" altLang="en-US" dirty="0"/>
              <a:t>각 동등 클래스가 가질 수 있는 </a:t>
            </a:r>
            <a:r>
              <a:rPr lang="ko-KR" altLang="en-US" b="1" dirty="0"/>
              <a:t>최대값</a:t>
            </a:r>
            <a:r>
              <a:rPr lang="en-US" altLang="ko-KR" b="1" dirty="0"/>
              <a:t>/</a:t>
            </a:r>
            <a:r>
              <a:rPr lang="ko-KR" altLang="en-US" b="1" dirty="0"/>
              <a:t>최솟값</a:t>
            </a:r>
            <a:r>
              <a:rPr lang="ko-KR" altLang="en-US" dirty="0"/>
              <a:t>을 구한다</a:t>
            </a:r>
            <a:r>
              <a:rPr lang="en-US" altLang="ko-KR" dirty="0"/>
              <a:t>.                                             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b="1" dirty="0"/>
              <a:t>최대값보다 약간 큰 값</a:t>
            </a:r>
            <a:r>
              <a:rPr lang="en-US" altLang="ko-KR" b="1" dirty="0"/>
              <a:t>/</a:t>
            </a:r>
            <a:r>
              <a:rPr lang="ko-KR" altLang="en-US" b="1" dirty="0"/>
              <a:t>최솟값보다 약간 작은 값</a:t>
            </a:r>
            <a:r>
              <a:rPr lang="ko-KR" altLang="en-US" dirty="0"/>
              <a:t>을 구한다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각 입력변수의 동등 </a:t>
            </a:r>
            <a:r>
              <a:rPr lang="ko-KR" altLang="en-US" dirty="0" err="1"/>
              <a:t>클래스들로부터</a:t>
            </a:r>
            <a:r>
              <a:rPr lang="ko-KR" altLang="en-US" dirty="0"/>
              <a:t> 구한 </a:t>
            </a:r>
            <a:r>
              <a:rPr lang="ko-KR" altLang="en-US" b="1" dirty="0" err="1"/>
              <a:t>경계값을</a:t>
            </a:r>
            <a:r>
              <a:rPr lang="ko-KR" altLang="en-US" b="1" dirty="0"/>
              <a:t> 사용하여 적절한 조합  연산자를 사용하여 조합</a:t>
            </a:r>
            <a:r>
              <a:rPr lang="ko-KR" altLang="en-US" dirty="0"/>
              <a:t>한다</a:t>
            </a:r>
            <a:r>
              <a:rPr lang="en-US" altLang="ko-KR" dirty="0"/>
              <a:t>.                                                                                     </a:t>
            </a:r>
            <a:r>
              <a:rPr lang="ko-KR" altLang="en-US" b="1" dirty="0"/>
              <a:t>최종 조합에 영역 내부의 값 하나를 추가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가능하지 못한 조합이 있는지 </a:t>
            </a:r>
            <a:r>
              <a:rPr lang="ko-KR" altLang="en-US" b="1" dirty="0"/>
              <a:t>점검하고 제거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ko-KR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각 조합된 클래스로부터 </a:t>
            </a:r>
            <a:r>
              <a:rPr lang="ko-KR" altLang="en-US" b="1" dirty="0"/>
              <a:t>최소한 하나의 </a:t>
            </a:r>
            <a:r>
              <a:rPr lang="ko-KR" altLang="en-US" b="1" dirty="0" err="1"/>
              <a:t>대표값을</a:t>
            </a:r>
            <a:r>
              <a:rPr lang="ko-KR" altLang="en-US" b="1" dirty="0"/>
              <a:t> 선정하여 테스트케이스에 반영</a:t>
            </a:r>
            <a:r>
              <a:rPr lang="ko-KR" altLang="en-US" dirty="0"/>
              <a:t>하여 테스트케이스 테이블을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1956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C93DD-53BC-4194-9FE6-734AA1E7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40757F-3F38-4A10-B95E-92864AB0F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 </a:t>
            </a:r>
            <a:r>
              <a:rPr lang="ko-KR" altLang="en-US" dirty="0"/>
              <a:t>어떤 프로그램의 입력변수</a:t>
            </a:r>
            <a:r>
              <a:rPr lang="en-US" altLang="ko-KR" dirty="0"/>
              <a:t>(</a:t>
            </a:r>
            <a:r>
              <a:rPr lang="ko-KR" altLang="en-US" dirty="0"/>
              <a:t>정수형</a:t>
            </a:r>
            <a:r>
              <a:rPr lang="en-US" altLang="ko-KR" dirty="0"/>
              <a:t>) X</a:t>
            </a:r>
            <a:r>
              <a:rPr lang="ko-KR" altLang="en-US" dirty="0"/>
              <a:t>가 </a:t>
            </a:r>
            <a:r>
              <a:rPr lang="en-US" altLang="ko-KR" dirty="0"/>
              <a:t>5</a:t>
            </a:r>
            <a:r>
              <a:rPr lang="ko-KR" altLang="en-US" dirty="0"/>
              <a:t>와 </a:t>
            </a:r>
            <a:r>
              <a:rPr lang="en-US" altLang="ko-KR" dirty="0"/>
              <a:t>20 </a:t>
            </a:r>
            <a:r>
              <a:rPr lang="ko-KR" altLang="en-US" dirty="0"/>
              <a:t>사이의 범위를 가진다고 가정할 때 </a:t>
            </a:r>
            <a:r>
              <a:rPr lang="en-US" altLang="ko-KR" dirty="0"/>
              <a:t>ECP</a:t>
            </a:r>
            <a:r>
              <a:rPr lang="ko-KR" altLang="en-US" dirty="0"/>
              <a:t>와 </a:t>
            </a:r>
            <a:r>
              <a:rPr lang="en-US" altLang="ko-KR" dirty="0"/>
              <a:t>BVA</a:t>
            </a:r>
            <a:r>
              <a:rPr lang="ko-KR" altLang="en-US" dirty="0"/>
              <a:t>를 통한 테스트케이스를 구해보자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풀이</a:t>
            </a:r>
            <a:r>
              <a:rPr lang="en-US" altLang="ko-KR" dirty="0"/>
              <a:t>: </a:t>
            </a:r>
            <a:r>
              <a:rPr lang="ko-KR" altLang="en-US" dirty="0"/>
              <a:t>우선 </a:t>
            </a:r>
            <a:r>
              <a:rPr lang="en-US" altLang="ko-KR" dirty="0"/>
              <a:t>ECP</a:t>
            </a:r>
            <a:r>
              <a:rPr lang="ko-KR" altLang="en-US" dirty="0"/>
              <a:t>를 사용하여 입력영역을 분할한다</a:t>
            </a:r>
            <a:r>
              <a:rPr lang="en-US" altLang="ko-KR" dirty="0"/>
              <a:t>. </a:t>
            </a:r>
            <a:r>
              <a:rPr lang="ko-KR" altLang="en-US" dirty="0"/>
              <a:t>입력영역이 범위이기 때문에 입력 조건을 만족하는 하나의 클래스와 입력조건을 만족하지 못하는 두 개의 클래스들로 분할할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ECP </a:t>
            </a:r>
            <a:r>
              <a:rPr lang="ko-KR" altLang="en-US" dirty="0"/>
              <a:t>테스트케이스 추출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X=0   (X&lt;5</a:t>
            </a:r>
            <a:r>
              <a:rPr lang="ko-KR" altLang="en-US" dirty="0"/>
              <a:t>를 만족하는 클래스로부터 추출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X=15 (5&lt;=X&lt;=20</a:t>
            </a:r>
            <a:r>
              <a:rPr lang="ko-KR" altLang="en-US" dirty="0"/>
              <a:t>을 만족하는 클래스로부터 추출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X=30 (X&gt;20</a:t>
            </a:r>
            <a:r>
              <a:rPr lang="ko-KR" altLang="en-US" dirty="0"/>
              <a:t>을 만족하는 클래스로부터 추출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r>
              <a:rPr lang="en-US" altLang="ko-KR" dirty="0"/>
              <a:t>BVA</a:t>
            </a:r>
            <a:r>
              <a:rPr lang="ko-KR" altLang="en-US" dirty="0"/>
              <a:t>테스트케이스 추출</a:t>
            </a:r>
            <a:r>
              <a:rPr lang="en-US" altLang="ko-KR" dirty="0"/>
              <a:t>: 4,5,15,20,21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75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3412E7E2-4DFE-4C0F-9623-DD4DA5C9367E}"/>
              </a:ext>
            </a:extLst>
          </p:cNvPr>
          <p:cNvSpPr/>
          <p:nvPr/>
        </p:nvSpPr>
        <p:spPr>
          <a:xfrm>
            <a:off x="0" y="3316121"/>
            <a:ext cx="9144000" cy="354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9DBFFD-C5F1-457A-9325-D4A8E1C4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-BVA</a:t>
            </a:r>
            <a:r>
              <a:rPr lang="ko-KR" altLang="en-US" dirty="0"/>
              <a:t>의 효용성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ACC9B-B6C4-4CBE-A5CD-B58F12F02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프로그램이 </a:t>
            </a:r>
            <a:r>
              <a:rPr lang="en-US" altLang="ko-KR" dirty="0"/>
              <a:t>X&gt;=10</a:t>
            </a:r>
            <a:r>
              <a:rPr lang="ko-KR" altLang="en-US" dirty="0"/>
              <a:t>를 </a:t>
            </a:r>
            <a:r>
              <a:rPr lang="en-US" altLang="ko-KR" dirty="0"/>
              <a:t>X&gt;10</a:t>
            </a:r>
            <a:r>
              <a:rPr lang="ko-KR" altLang="en-US" dirty="0"/>
              <a:t>로 구현하였다면 이 오류를 </a:t>
            </a:r>
            <a:r>
              <a:rPr lang="en-US" altLang="ko-KR" dirty="0"/>
              <a:t>BVA</a:t>
            </a:r>
            <a:r>
              <a:rPr lang="ko-KR" altLang="en-US" dirty="0"/>
              <a:t>로 구한 테스트로 발견할 수 있을까</a:t>
            </a:r>
            <a:r>
              <a:rPr lang="en-US" altLang="ko-KR" dirty="0"/>
              <a:t>?</a:t>
            </a:r>
          </a:p>
          <a:p>
            <a:endParaRPr lang="en-US" altLang="ko-KR" sz="1100" dirty="0"/>
          </a:p>
          <a:p>
            <a:r>
              <a:rPr lang="en-US" altLang="ko-KR" dirty="0"/>
              <a:t>BVA</a:t>
            </a:r>
            <a:r>
              <a:rPr lang="ko-KR" altLang="en-US" dirty="0"/>
              <a:t> 테스트케이스 추출 </a:t>
            </a:r>
            <a:r>
              <a:rPr lang="en-US" altLang="ko-KR" dirty="0"/>
              <a:t>: 10, 11, 50, </a:t>
            </a:r>
            <a:r>
              <a:rPr lang="ko-KR" altLang="en-US" dirty="0"/>
              <a:t>최대 </a:t>
            </a:r>
            <a:r>
              <a:rPr lang="ko-KR" altLang="en-US" dirty="0" err="1"/>
              <a:t>정수값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ko-KR" altLang="en-US" dirty="0" err="1"/>
              <a:t>정수값</a:t>
            </a:r>
            <a:r>
              <a:rPr lang="en-US" altLang="ko-KR" dirty="0"/>
              <a:t>+1</a:t>
            </a:r>
          </a:p>
          <a:p>
            <a:r>
              <a:rPr lang="ko-KR" altLang="en-US" dirty="0"/>
              <a:t>테스트케이스 </a:t>
            </a:r>
            <a:r>
              <a:rPr lang="en-US" altLang="ko-KR" dirty="0"/>
              <a:t>10</a:t>
            </a:r>
            <a:r>
              <a:rPr lang="ko-KR" altLang="en-US" dirty="0"/>
              <a:t>이 오류를 발견할 가능성이 크다</a:t>
            </a:r>
            <a:r>
              <a:rPr lang="en-US" altLang="ko-KR" dirty="0"/>
              <a:t>.</a:t>
            </a:r>
          </a:p>
          <a:p>
            <a:endParaRPr lang="en-US" altLang="ko-KR" sz="1400" dirty="0"/>
          </a:p>
          <a:p>
            <a:r>
              <a:rPr lang="en-US" altLang="ko-KR" dirty="0"/>
              <a:t>BVA</a:t>
            </a:r>
            <a:r>
              <a:rPr lang="ko-KR" altLang="en-US" dirty="0"/>
              <a:t>의 효용성을 나타내는 </a:t>
            </a:r>
            <a:r>
              <a:rPr lang="ko-KR" altLang="en-US" dirty="0" err="1"/>
              <a:t>플로우차트</a:t>
            </a:r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17EF4BA-3124-4560-8C47-14F844AE2EE5}"/>
              </a:ext>
            </a:extLst>
          </p:cNvPr>
          <p:cNvSpPr/>
          <p:nvPr/>
        </p:nvSpPr>
        <p:spPr>
          <a:xfrm>
            <a:off x="1288744" y="3296480"/>
            <a:ext cx="540060" cy="396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849797-D5AE-4F73-A577-3F4DD31C0D20}"/>
              </a:ext>
            </a:extLst>
          </p:cNvPr>
          <p:cNvSpPr/>
          <p:nvPr/>
        </p:nvSpPr>
        <p:spPr>
          <a:xfrm>
            <a:off x="1054718" y="4077945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CEDF5DB4-E301-4EFC-A280-CE365984A5AC}"/>
              </a:ext>
            </a:extLst>
          </p:cNvPr>
          <p:cNvSpPr/>
          <p:nvPr/>
        </p:nvSpPr>
        <p:spPr>
          <a:xfrm>
            <a:off x="784688" y="4895414"/>
            <a:ext cx="1548172" cy="57606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X&gt;10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5A964EA-1DBB-424D-A225-810E8CC320BD}"/>
              </a:ext>
            </a:extLst>
          </p:cNvPr>
          <p:cNvSpPr/>
          <p:nvPr/>
        </p:nvSpPr>
        <p:spPr>
          <a:xfrm>
            <a:off x="1054718" y="5779529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B61648F-BC46-4A58-8D49-8C9CE4141263}"/>
              </a:ext>
            </a:extLst>
          </p:cNvPr>
          <p:cNvSpPr/>
          <p:nvPr/>
        </p:nvSpPr>
        <p:spPr>
          <a:xfrm>
            <a:off x="2800912" y="5779529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2CF0455-8227-4776-B11B-C7377719B5DC}"/>
              </a:ext>
            </a:extLst>
          </p:cNvPr>
          <p:cNvCxnSpPr>
            <a:stCxn id="65" idx="4"/>
            <a:endCxn id="66" idx="0"/>
          </p:cNvCxnSpPr>
          <p:nvPr/>
        </p:nvCxnSpPr>
        <p:spPr>
          <a:xfrm>
            <a:off x="1558774" y="3692524"/>
            <a:ext cx="0" cy="385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C76BD0C-A111-4D48-B65D-A3A186E4AA2F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1558774" y="4509993"/>
            <a:ext cx="0" cy="385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A0774B3E-20AD-4748-8097-63206409C67E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1558774" y="5471478"/>
            <a:ext cx="0" cy="308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3B31794-625E-4770-AD33-7FFE27157790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558774" y="6211577"/>
            <a:ext cx="0" cy="327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F03BF0E-6293-4CA5-B50F-3590CBD6A09A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3304968" y="6211577"/>
            <a:ext cx="0" cy="327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B140CB6-9614-49A5-8E83-1A7695CA4714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3304968" y="5183446"/>
            <a:ext cx="0" cy="596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8F7F136-CFD7-4841-8A2A-7852606AD7C5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332860" y="5183446"/>
            <a:ext cx="9721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FDEF5294-7A10-427D-BC48-C3BC4731B45A}"/>
              </a:ext>
            </a:extLst>
          </p:cNvPr>
          <p:cNvSpPr/>
          <p:nvPr/>
        </p:nvSpPr>
        <p:spPr>
          <a:xfrm>
            <a:off x="5818116" y="3296480"/>
            <a:ext cx="540060" cy="396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78C5AC5-7E94-42DA-8C8F-7F742834FE94}"/>
              </a:ext>
            </a:extLst>
          </p:cNvPr>
          <p:cNvSpPr/>
          <p:nvPr/>
        </p:nvSpPr>
        <p:spPr>
          <a:xfrm>
            <a:off x="5584090" y="4077945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B4699ACA-AEA0-41D9-B8DE-76EB9C375333}"/>
              </a:ext>
            </a:extLst>
          </p:cNvPr>
          <p:cNvSpPr/>
          <p:nvPr/>
        </p:nvSpPr>
        <p:spPr>
          <a:xfrm>
            <a:off x="5314060" y="4895414"/>
            <a:ext cx="1548172" cy="57606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X&gt;=10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5A66DDA-1A44-4EC6-8963-D10478B94E68}"/>
              </a:ext>
            </a:extLst>
          </p:cNvPr>
          <p:cNvSpPr/>
          <p:nvPr/>
        </p:nvSpPr>
        <p:spPr>
          <a:xfrm>
            <a:off x="5584090" y="5779529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21C191D-A77B-463B-A91E-C13A0FD9F32F}"/>
              </a:ext>
            </a:extLst>
          </p:cNvPr>
          <p:cNvSpPr/>
          <p:nvPr/>
        </p:nvSpPr>
        <p:spPr>
          <a:xfrm>
            <a:off x="7330284" y="5779529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75D54337-2E5B-4095-9223-2D451E4796A9}"/>
              </a:ext>
            </a:extLst>
          </p:cNvPr>
          <p:cNvCxnSpPr>
            <a:cxnSpLocks/>
            <a:stCxn id="77" idx="4"/>
            <a:endCxn id="78" idx="0"/>
          </p:cNvCxnSpPr>
          <p:nvPr/>
        </p:nvCxnSpPr>
        <p:spPr>
          <a:xfrm>
            <a:off x="6088146" y="3692524"/>
            <a:ext cx="0" cy="385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27F0F71-38ED-4ADF-9EAA-2852559FB816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6088146" y="4509993"/>
            <a:ext cx="0" cy="385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511BFD2-E345-413F-948A-09AD8546AA98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6088146" y="5471478"/>
            <a:ext cx="0" cy="308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D2C71A93-AE8E-4A03-9DA1-92E9A04C98A1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6088146" y="6211577"/>
            <a:ext cx="0" cy="327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AFD3729-4DD5-4C59-9857-9BB7291980AA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7834340" y="6211577"/>
            <a:ext cx="0" cy="327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168AA84-B6C5-4FBC-8DCD-4EE86CA03002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7834340" y="5183446"/>
            <a:ext cx="0" cy="596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E55EC7EF-2E6A-4F30-B240-4EF57541DEB5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6862232" y="5183446"/>
            <a:ext cx="9721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D1450BB-3466-407A-B4B4-1B57AA8E9E63}"/>
              </a:ext>
            </a:extLst>
          </p:cNvPr>
          <p:cNvSpPr txBox="1"/>
          <p:nvPr/>
        </p:nvSpPr>
        <p:spPr>
          <a:xfrm>
            <a:off x="1288744" y="6557696"/>
            <a:ext cx="227514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&lt;</a:t>
            </a:r>
            <a:r>
              <a:rPr lang="ko-KR" altLang="en-US" sz="1500" b="1" dirty="0"/>
              <a:t>구현된 프로그램</a:t>
            </a:r>
            <a:r>
              <a:rPr lang="en-US" altLang="ko-KR" sz="1500" b="1" dirty="0"/>
              <a:t>&gt;</a:t>
            </a:r>
            <a:endParaRPr lang="ko-KR" altLang="en-US" sz="15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28C4F23-3BCE-4BC3-84B3-20EAF654247F}"/>
              </a:ext>
            </a:extLst>
          </p:cNvPr>
          <p:cNvSpPr txBox="1"/>
          <p:nvPr/>
        </p:nvSpPr>
        <p:spPr>
          <a:xfrm>
            <a:off x="5724661" y="6557696"/>
            <a:ext cx="227514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&lt;</a:t>
            </a:r>
            <a:r>
              <a:rPr lang="ko-KR" altLang="en-US" sz="1500" b="1" dirty="0"/>
              <a:t>올바른 프로그램</a:t>
            </a:r>
            <a:r>
              <a:rPr lang="en-US" altLang="ko-KR" sz="1500" b="1" dirty="0"/>
              <a:t>&gt;</a:t>
            </a:r>
            <a:endParaRPr lang="ko-KR" altLang="en-US" sz="1500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8B793D-D6BE-4D23-B811-E0CEC7C5308E}"/>
              </a:ext>
            </a:extLst>
          </p:cNvPr>
          <p:cNvSpPr txBox="1"/>
          <p:nvPr/>
        </p:nvSpPr>
        <p:spPr>
          <a:xfrm>
            <a:off x="1557157" y="5427369"/>
            <a:ext cx="51442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참</a:t>
            </a:r>
            <a:endParaRPr lang="ko-KR" altLang="en-US" sz="15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54FE31A-A051-44B8-A9E6-F1FB615D9232}"/>
              </a:ext>
            </a:extLst>
          </p:cNvPr>
          <p:cNvSpPr txBox="1"/>
          <p:nvPr/>
        </p:nvSpPr>
        <p:spPr>
          <a:xfrm>
            <a:off x="2658594" y="4860280"/>
            <a:ext cx="84260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거짓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EC2A8EC-9EA6-44A2-88FC-4D151C8F9A70}"/>
              </a:ext>
            </a:extLst>
          </p:cNvPr>
          <p:cNvSpPr txBox="1"/>
          <p:nvPr/>
        </p:nvSpPr>
        <p:spPr>
          <a:xfrm>
            <a:off x="6100964" y="5427369"/>
            <a:ext cx="51442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참</a:t>
            </a:r>
            <a:endParaRPr lang="ko-KR" altLang="en-US" sz="15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F1729D-B494-4001-97F9-A974243CC65F}"/>
              </a:ext>
            </a:extLst>
          </p:cNvPr>
          <p:cNvSpPr txBox="1"/>
          <p:nvPr/>
        </p:nvSpPr>
        <p:spPr>
          <a:xfrm>
            <a:off x="7202401" y="4860280"/>
            <a:ext cx="84260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거짓</a:t>
            </a:r>
          </a:p>
        </p:txBody>
      </p:sp>
    </p:spTree>
    <p:extLst>
      <p:ext uri="{BB962C8B-B14F-4D97-AF65-F5344CB8AC3E}">
        <p14:creationId xmlns:p14="http://schemas.microsoft.com/office/powerpoint/2010/main" val="31348672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3412E7E2-4DFE-4C0F-9623-DD4DA5C9367E}"/>
              </a:ext>
            </a:extLst>
          </p:cNvPr>
          <p:cNvSpPr/>
          <p:nvPr/>
        </p:nvSpPr>
        <p:spPr>
          <a:xfrm>
            <a:off x="0" y="3316121"/>
            <a:ext cx="9144000" cy="354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9DBFFD-C5F1-457A-9325-D4A8E1C4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-ECP</a:t>
            </a:r>
            <a:r>
              <a:rPr lang="ko-KR" altLang="en-US" dirty="0"/>
              <a:t>의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ACC9B-B6C4-4CBE-A5CD-B58F12F02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프로그램이 </a:t>
            </a:r>
            <a:r>
              <a:rPr lang="en-US" altLang="ko-KR" dirty="0"/>
              <a:t>X&gt;=10</a:t>
            </a:r>
            <a:r>
              <a:rPr lang="ko-KR" altLang="en-US" dirty="0"/>
              <a:t>를 </a:t>
            </a:r>
            <a:r>
              <a:rPr lang="en-US" altLang="ko-KR" dirty="0"/>
              <a:t>X&gt;10</a:t>
            </a:r>
            <a:r>
              <a:rPr lang="ko-KR" altLang="en-US" dirty="0"/>
              <a:t>로 구현하였다면 이 오류를 </a:t>
            </a:r>
            <a:r>
              <a:rPr lang="en-US" altLang="ko-KR" dirty="0"/>
              <a:t>ECP</a:t>
            </a:r>
            <a:r>
              <a:rPr lang="ko-KR" altLang="en-US" dirty="0"/>
              <a:t>로 구한 테스트로 발견할 수 있을까</a:t>
            </a:r>
            <a:r>
              <a:rPr lang="en-US" altLang="ko-KR" dirty="0"/>
              <a:t>?</a:t>
            </a:r>
          </a:p>
          <a:p>
            <a:endParaRPr lang="en-US" altLang="ko-KR" sz="700" dirty="0"/>
          </a:p>
          <a:p>
            <a:r>
              <a:rPr lang="en-US" altLang="ko-KR" dirty="0"/>
              <a:t>ECP</a:t>
            </a:r>
            <a:r>
              <a:rPr lang="ko-KR" altLang="en-US" dirty="0"/>
              <a:t> 테스트케이스 추출 </a:t>
            </a:r>
            <a:r>
              <a:rPr lang="en-US" altLang="ko-KR" dirty="0"/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X&gt;=10 : 50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X&lt;10   : 0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300" dirty="0"/>
          </a:p>
          <a:p>
            <a:r>
              <a:rPr lang="ko-KR" altLang="en-US" dirty="0"/>
              <a:t>위의 </a:t>
            </a:r>
            <a:r>
              <a:rPr lang="en-US" altLang="ko-KR" dirty="0"/>
              <a:t>2</a:t>
            </a:r>
            <a:r>
              <a:rPr lang="ko-KR" altLang="en-US" dirty="0"/>
              <a:t>가지 케이스를 통해서는 아래의 로직에서 오류발견을 못함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55EE1CD-13EB-42FB-B175-BCF44F4BE207}"/>
              </a:ext>
            </a:extLst>
          </p:cNvPr>
          <p:cNvSpPr/>
          <p:nvPr/>
        </p:nvSpPr>
        <p:spPr>
          <a:xfrm>
            <a:off x="1288744" y="3296480"/>
            <a:ext cx="540060" cy="396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6378A3-C1FB-4789-84CB-CFBF3773AE02}"/>
              </a:ext>
            </a:extLst>
          </p:cNvPr>
          <p:cNvSpPr/>
          <p:nvPr/>
        </p:nvSpPr>
        <p:spPr>
          <a:xfrm>
            <a:off x="1054718" y="4077945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0AF9AA3-1D93-44C9-ADAE-0EE5AAF4A283}"/>
              </a:ext>
            </a:extLst>
          </p:cNvPr>
          <p:cNvSpPr/>
          <p:nvPr/>
        </p:nvSpPr>
        <p:spPr>
          <a:xfrm>
            <a:off x="784688" y="4895414"/>
            <a:ext cx="1548172" cy="57606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X&gt;10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88C94E-A207-4DF1-BD70-45CB338AD30D}"/>
              </a:ext>
            </a:extLst>
          </p:cNvPr>
          <p:cNvSpPr/>
          <p:nvPr/>
        </p:nvSpPr>
        <p:spPr>
          <a:xfrm>
            <a:off x="1054718" y="5779529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691699-01E5-46B9-90A3-AE35E10BC50F}"/>
              </a:ext>
            </a:extLst>
          </p:cNvPr>
          <p:cNvSpPr/>
          <p:nvPr/>
        </p:nvSpPr>
        <p:spPr>
          <a:xfrm>
            <a:off x="2800912" y="5779529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0D8179-8BE0-4C42-889A-B0E482ACC377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1558774" y="3692524"/>
            <a:ext cx="0" cy="385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1C0F15B-21B2-4DA4-ADF1-413C21EA3B8F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558774" y="4509993"/>
            <a:ext cx="0" cy="385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887D762-6CE6-49EB-BD5B-A336A684FD9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558774" y="5471478"/>
            <a:ext cx="0" cy="308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41DDE00-6E1C-4D72-9B76-0E750215EBF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558774" y="6211577"/>
            <a:ext cx="0" cy="327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343305D-E7F1-4722-BF17-9A4C9D508E3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04968" y="6211577"/>
            <a:ext cx="0" cy="327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DE8B8EF-ECB4-4D9E-A61A-0F3A040069E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04968" y="5183446"/>
            <a:ext cx="0" cy="596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C605246-3A57-47B0-92D3-25C6C6D2197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332860" y="5183446"/>
            <a:ext cx="9721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3EB338E1-9BD4-4254-8765-79F49BE3BC41}"/>
              </a:ext>
            </a:extLst>
          </p:cNvPr>
          <p:cNvSpPr/>
          <p:nvPr/>
        </p:nvSpPr>
        <p:spPr>
          <a:xfrm>
            <a:off x="5818116" y="3296480"/>
            <a:ext cx="540060" cy="396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12AD66-F2E1-4994-ACAB-1348445FA7C3}"/>
              </a:ext>
            </a:extLst>
          </p:cNvPr>
          <p:cNvSpPr/>
          <p:nvPr/>
        </p:nvSpPr>
        <p:spPr>
          <a:xfrm>
            <a:off x="5584090" y="4077945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5D7F008-F1A2-44FD-8A12-EDDCA85BC94E}"/>
              </a:ext>
            </a:extLst>
          </p:cNvPr>
          <p:cNvSpPr/>
          <p:nvPr/>
        </p:nvSpPr>
        <p:spPr>
          <a:xfrm>
            <a:off x="5314060" y="4895414"/>
            <a:ext cx="1548172" cy="576064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X&gt;=10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E0C97DC-7B1D-4F70-9E27-02B616043CE2}"/>
              </a:ext>
            </a:extLst>
          </p:cNvPr>
          <p:cNvSpPr/>
          <p:nvPr/>
        </p:nvSpPr>
        <p:spPr>
          <a:xfrm>
            <a:off x="5584090" y="5779529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2856137-BF8D-43B1-B362-7C4DBE7A1C15}"/>
              </a:ext>
            </a:extLst>
          </p:cNvPr>
          <p:cNvSpPr/>
          <p:nvPr/>
        </p:nvSpPr>
        <p:spPr>
          <a:xfrm>
            <a:off x="7330284" y="5779529"/>
            <a:ext cx="1008112" cy="4320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2210D64-2030-44B4-A34D-F3F26063B716}"/>
              </a:ext>
            </a:extLst>
          </p:cNvPr>
          <p:cNvCxnSpPr>
            <a:cxnSpLocks/>
            <a:stCxn id="40" idx="4"/>
            <a:endCxn id="41" idx="0"/>
          </p:cNvCxnSpPr>
          <p:nvPr/>
        </p:nvCxnSpPr>
        <p:spPr>
          <a:xfrm>
            <a:off x="6088146" y="3692524"/>
            <a:ext cx="0" cy="385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FE6FFC-72C1-4D1E-82CE-62D611522D67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088146" y="4509993"/>
            <a:ext cx="0" cy="385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2D3A60-DA0B-4A27-9B90-F0BE89909C5A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6088146" y="5471478"/>
            <a:ext cx="0" cy="308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3536454-E241-428A-ABF5-D3C0980895D2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6088146" y="6211577"/>
            <a:ext cx="0" cy="327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790C4CB-3B71-4E5A-ACBF-27BB2CED948B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7834340" y="6211577"/>
            <a:ext cx="0" cy="327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F3E12FE-9E85-462D-B9FD-BBEB63C41E4A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834340" y="5183446"/>
            <a:ext cx="0" cy="596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694D6C6-BD54-4B36-8408-6E693CF7BF8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6862232" y="5183446"/>
            <a:ext cx="9721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D69BDD9-D064-4636-9DCC-FA5DEA08373A}"/>
              </a:ext>
            </a:extLst>
          </p:cNvPr>
          <p:cNvSpPr txBox="1"/>
          <p:nvPr/>
        </p:nvSpPr>
        <p:spPr>
          <a:xfrm>
            <a:off x="1288744" y="6557696"/>
            <a:ext cx="227514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&lt;</a:t>
            </a:r>
            <a:r>
              <a:rPr lang="ko-KR" altLang="en-US" sz="1500" b="1" dirty="0"/>
              <a:t>구현된 프로그램</a:t>
            </a:r>
            <a:r>
              <a:rPr lang="en-US" altLang="ko-KR" sz="1500" b="1" dirty="0"/>
              <a:t>&gt;</a:t>
            </a:r>
            <a:endParaRPr lang="ko-KR" altLang="en-US" sz="15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8D296-ADED-40C2-8985-6B2B4DF83575}"/>
              </a:ext>
            </a:extLst>
          </p:cNvPr>
          <p:cNvSpPr txBox="1"/>
          <p:nvPr/>
        </p:nvSpPr>
        <p:spPr>
          <a:xfrm>
            <a:off x="5724661" y="6557696"/>
            <a:ext cx="227514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&lt;</a:t>
            </a:r>
            <a:r>
              <a:rPr lang="ko-KR" altLang="en-US" sz="1500" b="1" dirty="0"/>
              <a:t>올바른 프로그램</a:t>
            </a:r>
            <a:r>
              <a:rPr lang="en-US" altLang="ko-KR" sz="1500" b="1" dirty="0"/>
              <a:t>&gt;</a:t>
            </a:r>
            <a:endParaRPr lang="ko-KR" altLang="en-US" sz="15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F80541-6CAC-4FDC-A413-C29A0D424C1B}"/>
              </a:ext>
            </a:extLst>
          </p:cNvPr>
          <p:cNvSpPr txBox="1"/>
          <p:nvPr/>
        </p:nvSpPr>
        <p:spPr>
          <a:xfrm>
            <a:off x="1557157" y="5427369"/>
            <a:ext cx="51442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참</a:t>
            </a:r>
            <a:endParaRPr lang="ko-KR" altLang="en-US" sz="15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1249D5-4846-47CA-98EE-412F2FAA6F73}"/>
              </a:ext>
            </a:extLst>
          </p:cNvPr>
          <p:cNvSpPr txBox="1"/>
          <p:nvPr/>
        </p:nvSpPr>
        <p:spPr>
          <a:xfrm>
            <a:off x="2658594" y="4860280"/>
            <a:ext cx="84260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거짓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D0C12DD-0C77-44F8-8A23-A1581F6EC550}"/>
              </a:ext>
            </a:extLst>
          </p:cNvPr>
          <p:cNvSpPr txBox="1"/>
          <p:nvPr/>
        </p:nvSpPr>
        <p:spPr>
          <a:xfrm>
            <a:off x="6100964" y="5427369"/>
            <a:ext cx="51442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/>
              <a:t>참</a:t>
            </a:r>
            <a:endParaRPr lang="ko-KR" altLang="en-US" sz="15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40470F-EC99-42A9-AA54-DEDDE49657AB}"/>
              </a:ext>
            </a:extLst>
          </p:cNvPr>
          <p:cNvSpPr txBox="1"/>
          <p:nvPr/>
        </p:nvSpPr>
        <p:spPr>
          <a:xfrm>
            <a:off x="7202401" y="4860280"/>
            <a:ext cx="842608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거짓</a:t>
            </a:r>
          </a:p>
        </p:txBody>
      </p:sp>
    </p:spTree>
    <p:extLst>
      <p:ext uri="{BB962C8B-B14F-4D97-AF65-F5344CB8AC3E}">
        <p14:creationId xmlns:p14="http://schemas.microsoft.com/office/powerpoint/2010/main" val="21225736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8DED2-0E64-447D-AFE6-37B3C41F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조합테스트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D0F6D-3BDC-4041-A9DE-72D0C5E61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275" y="908050"/>
            <a:ext cx="9234549" cy="5545138"/>
          </a:xfrm>
        </p:spPr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각 입력인자가 여러 개의 클래스들로 분할되었을 때 이를 조합하는 방식</a:t>
            </a:r>
            <a:endParaRPr lang="en-US" altLang="ko-KR" dirty="0"/>
          </a:p>
          <a:p>
            <a:r>
              <a:rPr lang="en-US" altLang="ko-KR" dirty="0"/>
              <a:t>Each choice</a:t>
            </a:r>
            <a:r>
              <a:rPr lang="ko-KR" altLang="en-US" dirty="0"/>
              <a:t>조합</a:t>
            </a:r>
            <a:r>
              <a:rPr lang="en-US" altLang="ko-KR" dirty="0"/>
              <a:t> / All combinations </a:t>
            </a:r>
            <a:r>
              <a:rPr lang="ko-KR" altLang="en-US" dirty="0"/>
              <a:t>조합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Each choice : </a:t>
            </a:r>
            <a:r>
              <a:rPr lang="ko-KR" altLang="en-US" dirty="0"/>
              <a:t>각 입력인자의 분할된 클래스로부터 최소한 하나의 입력 값이    테스트케이스에 포함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All combinations : </a:t>
            </a:r>
            <a:r>
              <a:rPr lang="ko-KR" altLang="en-US" dirty="0"/>
              <a:t>가능한 모든 클래스의 조합이 테스트케이스에 포함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r>
              <a:rPr lang="ko-KR" altLang="en-US" b="1" dirty="0" err="1"/>
              <a:t>페어와이즈</a:t>
            </a:r>
            <a:r>
              <a:rPr lang="ko-KR" altLang="en-US" b="1" dirty="0"/>
              <a:t> 테스트 </a:t>
            </a:r>
            <a:r>
              <a:rPr lang="en-US" altLang="ko-KR" dirty="0"/>
              <a:t>: </a:t>
            </a:r>
            <a:r>
              <a:rPr lang="ko-KR" altLang="en-US" dirty="0"/>
              <a:t>입력들의 모든 가능한 조합들을 테스트하는 대신 각 인자의 값을 다른 인자의 값과 최소한 한번은 짝을 지어 테스트하는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 err="1"/>
              <a:t>페어와이즈</a:t>
            </a:r>
            <a:r>
              <a:rPr lang="ko-KR" altLang="en-US" dirty="0"/>
              <a:t> 테스트</a:t>
            </a:r>
            <a:r>
              <a:rPr lang="en-US" altLang="ko-KR" dirty="0"/>
              <a:t>’</a:t>
            </a:r>
            <a:r>
              <a:rPr lang="ko-KR" altLang="en-US" dirty="0"/>
              <a:t>가 </a:t>
            </a:r>
            <a:r>
              <a:rPr lang="en-US" altLang="ko-KR" dirty="0"/>
              <a:t>‘All combinations’</a:t>
            </a:r>
            <a:r>
              <a:rPr lang="ko-KR" altLang="en-US" dirty="0"/>
              <a:t>테스트에 비해 테스트케이스의 수는 획기적으로 줄이면서 오류를 검출하는 능력면에서는 거의 비슷한 결과를 내는 것으로 밝혀졌다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왜냐하면</a:t>
            </a:r>
            <a:r>
              <a:rPr lang="en-US" altLang="ko-KR" dirty="0"/>
              <a:t>, </a:t>
            </a:r>
            <a:r>
              <a:rPr lang="ko-KR" altLang="en-US" dirty="0"/>
              <a:t>보통 프로그램에서 결정을 내릴 때 </a:t>
            </a:r>
            <a:r>
              <a:rPr lang="en-US" altLang="ko-KR" b="1" dirty="0"/>
              <a:t>“</a:t>
            </a:r>
            <a:r>
              <a:rPr lang="ko-KR" altLang="en-US" b="1" dirty="0"/>
              <a:t>모든 입력들에 대해 존재할 수  있는 가능한 모든 상호작용을 고려하지 않고 기껏해야 두 개의 입력들 간의 가능한 모든 상호작용만을 고려한다</a:t>
            </a:r>
            <a:r>
              <a:rPr lang="en-US" altLang="ko-KR" b="1" dirty="0"/>
              <a:t>.”</a:t>
            </a:r>
            <a:r>
              <a:rPr lang="ko-KR" altLang="en-US" dirty="0"/>
              <a:t>는 관찰에 기인한다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7581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6A419-6E86-469E-9A69-B11523D5A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A7A2F9-211B-4B44-A133-6A6C25A9DB3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4DF70F9-3413-49BC-A586-15FCFC1ECC73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2C3A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7EC306C-90B3-4C13-B965-2890571C14A8}"/>
                </a:ext>
              </a:extLst>
            </p:cNvPr>
            <p:cNvSpPr txBox="1"/>
            <p:nvPr/>
          </p:nvSpPr>
          <p:spPr>
            <a:xfrm>
              <a:off x="1411269" y="3044279"/>
              <a:ext cx="6321462" cy="76944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lt"/>
                </a:rPr>
                <a:t>화이트박스 테스트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1234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979F-0552-48DE-A6BE-92D141BA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개요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1912739-0445-4F78-ACC4-E9346D0CA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" y="908050"/>
            <a:ext cx="9045575" cy="5545138"/>
          </a:xfrm>
        </p:spPr>
        <p:txBody>
          <a:bodyPr/>
          <a:lstStyle/>
          <a:p>
            <a:r>
              <a:rPr lang="ko-KR" altLang="en-US" dirty="0"/>
              <a:t>테스트 방법 비교</a:t>
            </a:r>
            <a:r>
              <a:rPr lang="en-US" altLang="ko-KR" dirty="0"/>
              <a:t>(</a:t>
            </a:r>
            <a:r>
              <a:rPr lang="ko-KR" altLang="en-US" dirty="0"/>
              <a:t>블랙박스 테스트 </a:t>
            </a:r>
            <a:r>
              <a:rPr lang="en-US" altLang="ko-KR" dirty="0"/>
              <a:t>vs </a:t>
            </a:r>
            <a:r>
              <a:rPr lang="ko-KR" altLang="en-US" dirty="0"/>
              <a:t>화이트박스 테스트</a:t>
            </a:r>
            <a:r>
              <a:rPr lang="en-US" altLang="ko-KR" dirty="0"/>
              <a:t>)</a:t>
            </a:r>
          </a:p>
        </p:txBody>
      </p:sp>
      <p:pic>
        <p:nvPicPr>
          <p:cNvPr id="1026" name="Picture 2" descr="https://1.bp.blogspot.com/-g6u515hjzAA/WO3_nI2n4xI/AAAAAAAADW0/cI_u-wIfoq4DI5NbPnZt6l4Z3x4D70zGgCLcB/s400/%25EA%25B7%25B8%25EB%25A6%25BC1.jpg">
            <a:extLst>
              <a:ext uri="{FF2B5EF4-FFF2-40B4-BE49-F238E27FC236}">
                <a16:creationId xmlns:a16="http://schemas.microsoft.com/office/drawing/2014/main" id="{1755AB7F-0D43-4F06-9267-15F725FF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40" y="3702740"/>
            <a:ext cx="8442461" cy="310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286742F-036C-46AA-A655-BED8AE1A6BB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2444" y="1520788"/>
          <a:ext cx="8590882" cy="2116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95441">
                  <a:extLst>
                    <a:ext uri="{9D8B030D-6E8A-4147-A177-3AD203B41FA5}">
                      <a16:colId xmlns:a16="http://schemas.microsoft.com/office/drawing/2014/main" val="1453492012"/>
                    </a:ext>
                  </a:extLst>
                </a:gridCol>
                <a:gridCol w="4295441">
                  <a:extLst>
                    <a:ext uri="{9D8B030D-6E8A-4147-A177-3AD203B41FA5}">
                      <a16:colId xmlns:a16="http://schemas.microsoft.com/office/drawing/2014/main" val="4042755295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블랙박스 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화이트박스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2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dirty="0"/>
                        <a:t>프로그램 코드를 이용하지 않음</a:t>
                      </a:r>
                      <a:endParaRPr lang="en-US" altLang="ko-KR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dirty="0"/>
                        <a:t>명세기반 테스트</a:t>
                      </a:r>
                      <a:endParaRPr lang="en-US" altLang="ko-KR" dirty="0"/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dirty="0"/>
                        <a:t>기능 누락 오류 검출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프로그램의 코드를 이용함</a:t>
                      </a:r>
                      <a:endParaRPr lang="en-US" altLang="ko-KR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구조기반 테스트</a:t>
                      </a:r>
                      <a:endParaRPr lang="en-US" altLang="ko-KR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dirty="0"/>
                        <a:t>코드에 의도하지 않은 기능이 있는지 파악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676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2357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8DED2-0E64-447D-AFE6-37B3C41F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제어흐름 그래프</a:t>
            </a:r>
            <a:r>
              <a:rPr lang="en-US" altLang="ko-KR" dirty="0"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(CFG)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D0F6D-3BDC-4041-A9DE-72D0C5E61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5275" y="908050"/>
            <a:ext cx="9234549" cy="5545138"/>
          </a:xfrm>
        </p:spPr>
        <p:txBody>
          <a:bodyPr/>
          <a:lstStyle/>
          <a:p>
            <a:r>
              <a:rPr lang="ko-KR" altLang="en-US" dirty="0"/>
              <a:t>정의 </a:t>
            </a:r>
            <a:r>
              <a:rPr lang="en-US" altLang="ko-KR" dirty="0"/>
              <a:t>: </a:t>
            </a:r>
            <a:r>
              <a:rPr lang="ko-KR" altLang="en-US" dirty="0"/>
              <a:t>프로그램의 실행순서를 보여주는 그래프</a:t>
            </a:r>
            <a:endParaRPr lang="en-US" altLang="ko-KR" dirty="0"/>
          </a:p>
          <a:p>
            <a:r>
              <a:rPr lang="ko-KR" altLang="en-US" dirty="0"/>
              <a:t>용어정리 </a:t>
            </a:r>
            <a:r>
              <a:rPr lang="en-US" altLang="ko-KR" dirty="0"/>
              <a:t>: </a:t>
            </a:r>
            <a:r>
              <a:rPr lang="ko-KR" altLang="en-US" dirty="0"/>
              <a:t>제어흐름 그래프</a:t>
            </a:r>
            <a:r>
              <a:rPr lang="en-US" altLang="ko-KR" dirty="0"/>
              <a:t>(CFG, Control Flow Graph)</a:t>
            </a:r>
          </a:p>
          <a:p>
            <a:endParaRPr lang="en-US" altLang="ko-KR" dirty="0"/>
          </a:p>
          <a:p>
            <a:r>
              <a:rPr lang="ko-KR" altLang="en-US" dirty="0"/>
              <a:t>구성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기본블록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단일 입구와 단일 출구를 가진 일련의 연속적인 명령어들의 집합</a:t>
            </a:r>
            <a:r>
              <a:rPr lang="en-US" altLang="ko-KR" dirty="0"/>
              <a:t>,  CFG</a:t>
            </a:r>
            <a:r>
              <a:rPr lang="ko-KR" altLang="en-US" dirty="0"/>
              <a:t>의 노드가 되며 박스로 표시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/>
              <a:t>제어흐름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기본블록 간의 실행순서를 나타냄</a:t>
            </a:r>
            <a:r>
              <a:rPr lang="en-US" altLang="ko-KR" dirty="0"/>
              <a:t>, CFG</a:t>
            </a:r>
            <a:r>
              <a:rPr lang="ko-KR" altLang="en-US" dirty="0"/>
              <a:t>의 간선으로 나타내며 화살표로 순서를 표시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b="1" dirty="0" err="1"/>
              <a:t>시작노드</a:t>
            </a:r>
            <a:r>
              <a:rPr lang="en-US" altLang="ko-KR" b="1" dirty="0"/>
              <a:t>, </a:t>
            </a:r>
            <a:r>
              <a:rPr lang="ko-KR" altLang="en-US" b="1" dirty="0" err="1"/>
              <a:t>종료노드</a:t>
            </a:r>
            <a:r>
              <a:rPr lang="ko-KR" altLang="en-US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타원으로 표시</a:t>
            </a:r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3C4C65-7EE1-4232-8484-BAA16B9DB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3" r="15663"/>
          <a:stretch/>
        </p:blipFill>
        <p:spPr bwMode="auto">
          <a:xfrm>
            <a:off x="5472100" y="3587809"/>
            <a:ext cx="2916324" cy="3208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428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284B8-D6AD-48AD-A562-3D22824C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(</a:t>
            </a:r>
            <a:r>
              <a:rPr lang="ko-KR" altLang="en-US" dirty="0"/>
              <a:t>제어흐름 그래프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35E7F3-EBE0-4C1A-BEEA-E5015F671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" t="2875" r="10423" b="8419"/>
          <a:stretch/>
        </p:blipFill>
        <p:spPr>
          <a:xfrm>
            <a:off x="58525" y="2204864"/>
            <a:ext cx="4503950" cy="27723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B44D56-59CB-4B4D-A594-2DBB62B528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3538" r="11091" b="7997"/>
          <a:stretch/>
        </p:blipFill>
        <p:spPr bwMode="auto">
          <a:xfrm>
            <a:off x="4776922" y="1484445"/>
            <a:ext cx="4213129" cy="421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77EB5-04EC-4D80-8A46-D53756197D7C}"/>
              </a:ext>
            </a:extLst>
          </p:cNvPr>
          <p:cNvSpPr txBox="1"/>
          <p:nvPr/>
        </p:nvSpPr>
        <p:spPr>
          <a:xfrm>
            <a:off x="1187624" y="5805942"/>
            <a:ext cx="187220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[</a:t>
            </a:r>
            <a:r>
              <a:rPr lang="ko-KR" altLang="en-US" sz="1800" dirty="0"/>
              <a:t>소스코드</a:t>
            </a:r>
            <a:r>
              <a:rPr lang="en-US" altLang="ko-KR" sz="1800" dirty="0"/>
              <a:t>]</a:t>
            </a:r>
            <a:endParaRPr lang="ko-KR" alt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DD9A5-D983-46C7-AFD1-150372C88F06}"/>
              </a:ext>
            </a:extLst>
          </p:cNvPr>
          <p:cNvSpPr txBox="1"/>
          <p:nvPr/>
        </p:nvSpPr>
        <p:spPr>
          <a:xfrm>
            <a:off x="5734973" y="5805942"/>
            <a:ext cx="229702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[</a:t>
            </a:r>
            <a:r>
              <a:rPr lang="ko-KR" altLang="en-US" sz="1800" dirty="0"/>
              <a:t>제어흐름 그래프</a:t>
            </a:r>
            <a:r>
              <a:rPr lang="en-US" altLang="ko-KR" sz="1800" dirty="0"/>
              <a:t>]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35054632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페이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C3A5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4389</Words>
  <Application>Microsoft Office PowerPoint</Application>
  <PresentationFormat>화면 슬라이드 쇼(4:3)</PresentationFormat>
  <Paragraphs>692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8" baseType="lpstr">
      <vt:lpstr>HY강B</vt:lpstr>
      <vt:lpstr>굴림</vt:lpstr>
      <vt:lpstr>맑은 고딕</vt:lpstr>
      <vt:lpstr>Arial</vt:lpstr>
      <vt:lpstr>Times New Roman</vt:lpstr>
      <vt:lpstr>Wingdings</vt:lpstr>
      <vt:lpstr>기본페이지</vt:lpstr>
      <vt:lpstr>Software Engineering(실습) (13주차 – 실습 총 정리)</vt:lpstr>
      <vt:lpstr>Contents</vt:lpstr>
      <vt:lpstr>PowerPoint 프레젠테이션</vt:lpstr>
      <vt:lpstr>SDLC (소프트웨어 개발모델)</vt:lpstr>
      <vt:lpstr>SDLC 세부적인 과정</vt:lpstr>
      <vt:lpstr>SDLC - 폭포수모델</vt:lpstr>
      <vt:lpstr>SDLC – 폭포수모델의 위험성</vt:lpstr>
      <vt:lpstr>SDLC - 애자일모델</vt:lpstr>
      <vt:lpstr>폭포수모델 vs 애자일모델</vt:lpstr>
      <vt:lpstr>스크럼(Scrum)</vt:lpstr>
      <vt:lpstr>스크럼(Scrum)</vt:lpstr>
      <vt:lpstr>스크럼(Scrum)</vt:lpstr>
      <vt:lpstr>PowerPoint 프레젠테이션</vt:lpstr>
      <vt:lpstr>스크럼 소개</vt:lpstr>
      <vt:lpstr>스크럼 – Project Vision</vt:lpstr>
      <vt:lpstr>비전(Vision)</vt:lpstr>
      <vt:lpstr>Impact Mapping</vt:lpstr>
      <vt:lpstr>스크럼 – Product Backlog</vt:lpstr>
      <vt:lpstr>제품 백로그</vt:lpstr>
      <vt:lpstr>우선순위 선정 방법(MOSCOW)</vt:lpstr>
      <vt:lpstr>스토리 포인트(Story Point)</vt:lpstr>
      <vt:lpstr>릴리스 계획(Release Plan)</vt:lpstr>
      <vt:lpstr>스크럼 – Sprint Plan</vt:lpstr>
      <vt:lpstr>스프린트 계획(Sprint Plan)</vt:lpstr>
      <vt:lpstr>스프린트 계획</vt:lpstr>
      <vt:lpstr>작업 현황판</vt:lpstr>
      <vt:lpstr>스크럼 – Sprint Plan</vt:lpstr>
      <vt:lpstr>일일 스크럼 미팅</vt:lpstr>
      <vt:lpstr>스프린트 리뷰(Sprint Review)</vt:lpstr>
      <vt:lpstr>스프린트 회고(Sprint Retrospect)</vt:lpstr>
      <vt:lpstr>PowerPoint 프레젠테이션</vt:lpstr>
      <vt:lpstr>소프트웨어 개발과 모델링</vt:lpstr>
      <vt:lpstr>추상화(Abstraction)</vt:lpstr>
      <vt:lpstr>PowerPoint 프레젠테이션</vt:lpstr>
      <vt:lpstr>UML(Unified Modeling Language)</vt:lpstr>
      <vt:lpstr>PowerPoint 프레젠테이션</vt:lpstr>
      <vt:lpstr>유스케이스 다이어그램</vt:lpstr>
      <vt:lpstr>유스케이스 다이어그램(액터)</vt:lpstr>
      <vt:lpstr>유스케이스 다이어그램(유스케이스)</vt:lpstr>
      <vt:lpstr>유스케이스 다이어그램(관계)</vt:lpstr>
      <vt:lpstr>유스케이스 다이어그램(관계)</vt:lpstr>
      <vt:lpstr>유스케이스 다이어그램(관계예시)</vt:lpstr>
      <vt:lpstr>잘못된 유스케이스 다이어그램</vt:lpstr>
      <vt:lpstr>올바른 유스케이스 다이어그램</vt:lpstr>
      <vt:lpstr>유스케이스 기술서</vt:lpstr>
      <vt:lpstr>유스케이스 기술서</vt:lpstr>
      <vt:lpstr>PowerPoint 프레젠테이션</vt:lpstr>
      <vt:lpstr>클래스 다이어그램</vt:lpstr>
      <vt:lpstr>클래스</vt:lpstr>
      <vt:lpstr>접근제어자</vt:lpstr>
      <vt:lpstr>속성과 오퍼레이션</vt:lpstr>
      <vt:lpstr>제약조건</vt:lpstr>
      <vt:lpstr>클래스 관계</vt:lpstr>
      <vt:lpstr>연관관계</vt:lpstr>
      <vt:lpstr>연관관계 - 다중성</vt:lpstr>
      <vt:lpstr>연관관계 - 방향성</vt:lpstr>
      <vt:lpstr>연관클래스</vt:lpstr>
      <vt:lpstr>일반화관계</vt:lpstr>
      <vt:lpstr>일반화관계</vt:lpstr>
      <vt:lpstr>의존관계</vt:lpstr>
      <vt:lpstr>집합관계</vt:lpstr>
      <vt:lpstr>집합관계 예시</vt:lpstr>
      <vt:lpstr>실체화관계</vt:lpstr>
      <vt:lpstr>클래스 다이어그램 작성(예시)</vt:lpstr>
      <vt:lpstr>PowerPoint 프레젠테이션</vt:lpstr>
      <vt:lpstr>순차 다이어그램</vt:lpstr>
      <vt:lpstr>순차 다이어그램 예시</vt:lpstr>
      <vt:lpstr>PowerPoint 프레젠테이션</vt:lpstr>
      <vt:lpstr>패키지 다이어그램</vt:lpstr>
      <vt:lpstr>패키지 다이어그램 예시</vt:lpstr>
      <vt:lpstr>PowerPoint 프레젠테이션</vt:lpstr>
      <vt:lpstr>소프트웨어 테스트</vt:lpstr>
      <vt:lpstr>소프트웨어 테스트</vt:lpstr>
      <vt:lpstr>소프트웨어 테스팅</vt:lpstr>
      <vt:lpstr>소프트웨어 테스트 진화 과정</vt:lpstr>
      <vt:lpstr>1단계: Debugging-oriented</vt:lpstr>
      <vt:lpstr>2단계: Demonstration-oriented</vt:lpstr>
      <vt:lpstr>3단계: Destruction-oriented</vt:lpstr>
      <vt:lpstr>4단계: Evaluation-oriented</vt:lpstr>
      <vt:lpstr>5단계: Prevention-oriented</vt:lpstr>
      <vt:lpstr>개발 단계별 테스트 분류</vt:lpstr>
      <vt:lpstr>PowerPoint 프레젠테이션</vt:lpstr>
      <vt:lpstr>개요</vt:lpstr>
      <vt:lpstr>동등 클래스 분할(ECP)</vt:lpstr>
      <vt:lpstr>동등 클래스 분할 규칙</vt:lpstr>
      <vt:lpstr>조합테스트</vt:lpstr>
      <vt:lpstr>ECP 예시</vt:lpstr>
      <vt:lpstr>Each choice조합</vt:lpstr>
      <vt:lpstr>All Combinations 조합</vt:lpstr>
      <vt:lpstr>경계 값 분석(BVA)</vt:lpstr>
      <vt:lpstr>BVA 수행절차</vt:lpstr>
      <vt:lpstr>예시</vt:lpstr>
      <vt:lpstr>예시-BVA의 효용성</vt:lpstr>
      <vt:lpstr>예시-ECP의 한계</vt:lpstr>
      <vt:lpstr>조합테스트</vt:lpstr>
      <vt:lpstr>PowerPoint 프레젠테이션</vt:lpstr>
      <vt:lpstr>개요</vt:lpstr>
      <vt:lpstr>제어흐름 그래프(CFG)</vt:lpstr>
      <vt:lpstr>예시(제어흐름 그래프)</vt:lpstr>
      <vt:lpstr>화이트박스 테스트 원리와 한계</vt:lpstr>
      <vt:lpstr>화이트박스 테스트 원리와 한계</vt:lpstr>
      <vt:lpstr>화이트박스 테스트 원리와 한계</vt:lpstr>
      <vt:lpstr>블록 커버리지(Block Coverage)</vt:lpstr>
      <vt:lpstr>예시(블록 커버리지)</vt:lpstr>
      <vt:lpstr>예시(블록 커버리지)</vt:lpstr>
      <vt:lpstr>예시(블록 커버리지)</vt:lpstr>
      <vt:lpstr>분기 커버리지(Branch Coverage)</vt:lpstr>
      <vt:lpstr>예시(분기 커버리지)</vt:lpstr>
      <vt:lpstr>조건 커버리지(Condition Coverage)</vt:lpstr>
      <vt:lpstr>예시(조건 커버리지)</vt:lpstr>
      <vt:lpstr>예시(조건 커버리지)</vt:lpstr>
    </vt:vector>
  </TitlesOfParts>
  <Manager/>
  <Company>SereneVoyage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winter</dc:creator>
  <cp:lastModifiedBy>lee cheonsol</cp:lastModifiedBy>
  <cp:revision>359</cp:revision>
  <dcterms:created xsi:type="dcterms:W3CDTF">2007-05-16T01:38:22Z</dcterms:created>
  <dcterms:modified xsi:type="dcterms:W3CDTF">2019-11-27T15:59:32Z</dcterms:modified>
  <cp:version>0906.0100.01</cp:version>
</cp:coreProperties>
</file>